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424" r:id="rId2"/>
    <p:sldId id="257" r:id="rId3"/>
    <p:sldId id="403" r:id="rId4"/>
    <p:sldId id="404" r:id="rId5"/>
    <p:sldId id="370" r:id="rId6"/>
    <p:sldId id="401" r:id="rId7"/>
    <p:sldId id="309" r:id="rId8"/>
    <p:sldId id="258" r:id="rId9"/>
    <p:sldId id="272" r:id="rId10"/>
    <p:sldId id="259" r:id="rId11"/>
    <p:sldId id="261" r:id="rId12"/>
    <p:sldId id="387" r:id="rId13"/>
    <p:sldId id="388" r:id="rId14"/>
    <p:sldId id="262" r:id="rId15"/>
    <p:sldId id="265" r:id="rId16"/>
    <p:sldId id="269" r:id="rId17"/>
    <p:sldId id="268" r:id="rId18"/>
    <p:sldId id="386" r:id="rId19"/>
    <p:sldId id="392" r:id="rId20"/>
    <p:sldId id="410" r:id="rId21"/>
    <p:sldId id="411" r:id="rId22"/>
    <p:sldId id="412" r:id="rId23"/>
    <p:sldId id="413" r:id="rId24"/>
    <p:sldId id="415" r:id="rId25"/>
    <p:sldId id="414" r:id="rId26"/>
    <p:sldId id="416" r:id="rId27"/>
    <p:sldId id="422" r:id="rId28"/>
    <p:sldId id="417" r:id="rId29"/>
    <p:sldId id="418" r:id="rId30"/>
    <p:sldId id="420" r:id="rId31"/>
    <p:sldId id="423" r:id="rId32"/>
    <p:sldId id="399" r:id="rId33"/>
    <p:sldId id="393" r:id="rId34"/>
    <p:sldId id="394" r:id="rId35"/>
    <p:sldId id="395" r:id="rId36"/>
    <p:sldId id="400" r:id="rId37"/>
    <p:sldId id="405" r:id="rId38"/>
    <p:sldId id="396" r:id="rId39"/>
    <p:sldId id="397" r:id="rId40"/>
    <p:sldId id="283" r:id="rId41"/>
    <p:sldId id="324" r:id="rId42"/>
    <p:sldId id="288" r:id="rId43"/>
    <p:sldId id="289" r:id="rId44"/>
    <p:sldId id="335" r:id="rId45"/>
    <p:sldId id="291" r:id="rId46"/>
    <p:sldId id="292" r:id="rId47"/>
    <p:sldId id="312" r:id="rId48"/>
    <p:sldId id="299" r:id="rId49"/>
    <p:sldId id="300" r:id="rId50"/>
    <p:sldId id="298" r:id="rId51"/>
    <p:sldId id="364" r:id="rId52"/>
    <p:sldId id="366" r:id="rId53"/>
    <p:sldId id="367" r:id="rId54"/>
    <p:sldId id="365" r:id="rId55"/>
    <p:sldId id="297" r:id="rId56"/>
    <p:sldId id="308" r:id="rId57"/>
    <p:sldId id="381" r:id="rId58"/>
  </p:sldIdLst>
  <p:sldSz cx="12192000" cy="6858000"/>
  <p:notesSz cx="6797675" cy="9928225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CFF"/>
    <a:srgbClr val="FF243A"/>
    <a:srgbClr val="8439B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6" autoAdjust="0"/>
    <p:restoredTop sz="94660"/>
  </p:normalViewPr>
  <p:slideViewPr>
    <p:cSldViewPr snapToGrid="0">
      <p:cViewPr>
        <p:scale>
          <a:sx n="66" d="100"/>
          <a:sy n="66" d="100"/>
        </p:scale>
        <p:origin x="-318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1F95-E4E6-4F70-90FF-1A3DD8D3AFB9}" type="datetimeFigureOut">
              <a:rPr lang="en-IE" smtClean="0"/>
              <a:t>11/03/2019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1491A-11B2-4B5A-8ED2-18391A380C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3302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972D8-9978-423B-9AE0-F79A82630F8A}" type="datetimeFigureOut">
              <a:rPr lang="en-IE" smtClean="0"/>
              <a:t>11/03/2019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0D170-FF47-498C-BBEF-0E95540877B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5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0D170-FF47-498C-BBEF-0E95540877BA}" type="slidenum">
              <a:rPr lang="en-IE" smtClean="0"/>
              <a:t>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1890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0D170-FF47-498C-BBEF-0E95540877BA}" type="slidenum">
              <a:rPr lang="en-IE" smtClean="0"/>
              <a:t>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6467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0D170-FF47-498C-BBEF-0E95540877BA}" type="slidenum">
              <a:rPr lang="en-IE" smtClean="0"/>
              <a:t>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1578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7947C-19DA-4E38-94A2-09CCAAA98F6A}" type="datetime1">
              <a:rPr lang="en-IE" smtClean="0"/>
              <a:t>11/03/2019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794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E4BB-40F9-4D9F-A143-3B2D8A8DB1D6}" type="datetime1">
              <a:rPr lang="en-IE" smtClean="0"/>
              <a:t>11/03/2019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040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A317-63D3-4157-80DD-9D738878F7FA}" type="datetime1">
              <a:rPr lang="en-IE" smtClean="0"/>
              <a:t>11/03/2019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376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4397-A69B-476F-AD80-5F60792A9560}" type="datetime1">
              <a:rPr lang="en-IE" smtClean="0"/>
              <a:t>11/03/2019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23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076-2611-4848-90BE-E3A2EAE3E1C6}" type="datetime1">
              <a:rPr lang="en-IE" smtClean="0"/>
              <a:t>11/03/2019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518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D2A7-7EAD-4916-9989-02E67B195EFA}" type="datetime1">
              <a:rPr lang="en-IE" smtClean="0"/>
              <a:t>11/03/2019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361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62FAC-B5C6-4756-901E-42242948D832}" type="datetime1">
              <a:rPr lang="en-IE" smtClean="0"/>
              <a:t>11/03/2019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30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45E-0B33-49A8-98D4-1D9E5E85EBA3}" type="datetime1">
              <a:rPr lang="en-IE" smtClean="0"/>
              <a:t>11/03/2019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750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B47E-1EFB-4F2B-9993-E778FA20AD80}" type="datetime1">
              <a:rPr lang="en-IE" smtClean="0"/>
              <a:t>11/03/2019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1285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A008-D8DE-4099-8765-AF75D7C3FBFA}" type="datetime1">
              <a:rPr lang="en-IE" smtClean="0"/>
              <a:t>11/03/2019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616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275CA-6B23-4FB5-8F88-C461985E3B5E}" type="datetime1">
              <a:rPr lang="en-IE" smtClean="0"/>
              <a:t>11/03/2019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788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55225-A169-410B-8E78-E15E0D4281ED}" type="datetime1">
              <a:rPr lang="en-IE" smtClean="0"/>
              <a:t>11/03/2019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43153-4698-4DF0-9EEC-A06D3F0A28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122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47185"/>
            <a:ext cx="9144000" cy="962777"/>
          </a:xfrm>
        </p:spPr>
        <p:txBody>
          <a:bodyPr>
            <a:normAutofit/>
          </a:bodyPr>
          <a:lstStyle/>
          <a:p>
            <a:r>
              <a:rPr lang="en-US" sz="4800" b="1" kern="0" dirty="0">
                <a:ln w="0"/>
                <a:solidFill>
                  <a:srgbClr val="004C6C"/>
                </a:solidFill>
                <a:latin typeface="Calibri Light" panose="020F0302020204030204" pitchFamily="34" charset="0"/>
              </a:rPr>
              <a:t>Cascaded 8-Bit Adder</a:t>
            </a:r>
            <a:endParaRPr lang="en-IE" sz="4800" dirty="0">
              <a:solidFill>
                <a:srgbClr val="004C6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IE" b="1" kern="0" dirty="0">
                <a:ln w="0"/>
                <a:solidFill>
                  <a:srgbClr val="004C6C"/>
                </a:solidFill>
                <a:latin typeface="Calibri Light" panose="020F0302020204030204" pitchFamily="34" charset="0"/>
              </a:rPr>
              <a:t>Electronics 1 </a:t>
            </a:r>
            <a:r>
              <a:rPr lang="en-US" altLang="en-US" b="1" dirty="0" smtClean="0">
                <a:ln w="0"/>
                <a:solidFill>
                  <a:srgbClr val="004C6C"/>
                </a:solidFill>
                <a:latin typeface="Calibri Light" panose="020F0302020204030204" pitchFamily="34" charset="0"/>
              </a:rPr>
              <a:t>Laboratory</a:t>
            </a:r>
          </a:p>
          <a:p>
            <a:endParaRPr lang="en-US" b="1" kern="0" dirty="0">
              <a:ln w="0"/>
              <a:solidFill>
                <a:srgbClr val="004C6C"/>
              </a:solidFill>
              <a:latin typeface="Calibri Light" panose="020F0302020204030204" pitchFamily="34" charset="0"/>
            </a:endParaRPr>
          </a:p>
          <a:p>
            <a:r>
              <a:rPr lang="en-US" b="1" kern="0" dirty="0" smtClean="0">
                <a:ln w="0"/>
                <a:solidFill>
                  <a:srgbClr val="004C6C"/>
                </a:solidFill>
                <a:latin typeface="Calibri Light" panose="020F0302020204030204" pitchFamily="34" charset="0"/>
              </a:rPr>
              <a:t>Dr </a:t>
            </a:r>
            <a:r>
              <a:rPr lang="en-US" b="1" kern="0" dirty="0">
                <a:ln w="0"/>
                <a:solidFill>
                  <a:srgbClr val="004C6C"/>
                </a:solidFill>
                <a:latin typeface="Calibri Light" panose="020F0302020204030204" pitchFamily="34" charset="0"/>
              </a:rPr>
              <a:t>Brian Cogan </a:t>
            </a:r>
            <a:r>
              <a:rPr lang="en-US" sz="2000" b="1" i="1" kern="0" dirty="0">
                <a:ln w="0"/>
                <a:solidFill>
                  <a:srgbClr val="004C6C"/>
                </a:solidFill>
                <a:latin typeface="Calibri Light" panose="020F0302020204030204" pitchFamily="34" charset="0"/>
              </a:rPr>
              <a:t>&amp;</a:t>
            </a:r>
            <a:r>
              <a:rPr lang="en-US" b="1" kern="0" dirty="0">
                <a:ln w="0"/>
                <a:solidFill>
                  <a:srgbClr val="004C6C"/>
                </a:solidFill>
                <a:latin typeface="Calibri Light" panose="020F0302020204030204" pitchFamily="34" charset="0"/>
              </a:rPr>
              <a:t> Dr Patrick </a:t>
            </a:r>
            <a:r>
              <a:rPr lang="en-US" b="1" kern="0" dirty="0" smtClean="0">
                <a:ln w="0"/>
                <a:solidFill>
                  <a:srgbClr val="004C6C"/>
                </a:solidFill>
                <a:latin typeface="Calibri Light" panose="020F0302020204030204" pitchFamily="34" charset="0"/>
              </a:rPr>
              <a:t>McEvoy</a:t>
            </a:r>
            <a:endParaRPr lang="en-IE" dirty="0">
              <a:solidFill>
                <a:srgbClr val="004C6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47" y="-570"/>
            <a:ext cx="3960000" cy="249517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250494" y="585296"/>
            <a:ext cx="3296258" cy="1323439"/>
            <a:chOff x="6249747" y="921658"/>
            <a:chExt cx="3296258" cy="1323439"/>
          </a:xfrm>
        </p:grpSpPr>
        <p:sp>
          <p:nvSpPr>
            <p:cNvPr id="6" name="TextBox 5"/>
            <p:cNvSpPr txBox="1"/>
            <p:nvPr userDrawn="1"/>
          </p:nvSpPr>
          <p:spPr>
            <a:xfrm>
              <a:off x="7369127" y="921658"/>
              <a:ext cx="2176878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E" sz="2000" b="1" spc="40" dirty="0">
                  <a:solidFill>
                    <a:srgbClr val="004C6C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SCHOOL OF</a:t>
              </a:r>
            </a:p>
            <a:p>
              <a:r>
                <a:rPr lang="en-IE" sz="2000" b="1" spc="40" dirty="0">
                  <a:solidFill>
                    <a:srgbClr val="004C6C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ELECTRICAL AND</a:t>
              </a:r>
            </a:p>
            <a:p>
              <a:r>
                <a:rPr lang="en-IE" sz="2000" b="1" spc="40" dirty="0">
                  <a:solidFill>
                    <a:srgbClr val="004C6C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ELECTRONIC</a:t>
              </a:r>
            </a:p>
            <a:p>
              <a:r>
                <a:rPr lang="en-IE" sz="2000" b="1" spc="40" dirty="0">
                  <a:solidFill>
                    <a:srgbClr val="004C6C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ENGINEERING</a:t>
              </a:r>
              <a:endParaRPr lang="en-US" sz="2000" b="1" spc="40" dirty="0">
                <a:solidFill>
                  <a:srgbClr val="004C6C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6249747" y="1001063"/>
              <a:ext cx="1013145" cy="1164626"/>
              <a:chOff x="4056198" y="2308850"/>
              <a:chExt cx="792088" cy="886581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056198" y="2560878"/>
                <a:ext cx="792088" cy="1440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056198" y="3051415"/>
                <a:ext cx="792088" cy="1440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056198" y="2308850"/>
                <a:ext cx="792088" cy="1440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056198" y="2799387"/>
                <a:ext cx="792088" cy="1440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3929905" y="2925680"/>
                <a:ext cx="396044" cy="14345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3929905" y="2435143"/>
                <a:ext cx="396044" cy="14345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14" name="TextBox 2"/>
          <p:cNvSpPr txBox="1"/>
          <p:nvPr/>
        </p:nvSpPr>
        <p:spPr>
          <a:xfrm>
            <a:off x="273433" y="6292334"/>
            <a:ext cx="16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>
                <a:solidFill>
                  <a:srgbClr val="004C6C"/>
                </a:solidFill>
              </a:rPr>
              <a:t>February 2019</a:t>
            </a:r>
            <a:endParaRPr lang="en-IE" dirty="0">
              <a:solidFill>
                <a:srgbClr val="004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Select Register-Transfer Level (RTL) project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10</a:t>
            </a:fld>
            <a:endParaRPr lang="en-IE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429" y="1825625"/>
            <a:ext cx="515714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7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7072" y="1847850"/>
            <a:ext cx="515714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 source files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11</a:t>
            </a:fld>
            <a:endParaRPr lang="en-IE" dirty="0"/>
          </a:p>
        </p:txBody>
      </p:sp>
      <p:sp>
        <p:nvSpPr>
          <p:cNvPr id="12" name="Line Callout 1 11"/>
          <p:cNvSpPr/>
          <p:nvPr/>
        </p:nvSpPr>
        <p:spPr>
          <a:xfrm flipH="1">
            <a:off x="838200" y="2227923"/>
            <a:ext cx="3861122" cy="3276866"/>
          </a:xfrm>
          <a:prstGeom prst="borderCallout1">
            <a:avLst>
              <a:gd name="adj1" fmla="val 49521"/>
              <a:gd name="adj2" fmla="val -276"/>
              <a:gd name="adj3" fmla="val 25574"/>
              <a:gd name="adj4" fmla="val -48444"/>
            </a:avLst>
          </a:prstGeom>
          <a:noFill/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GB" dirty="0" smtClean="0">
                <a:solidFill>
                  <a:schemeClr val="tx1"/>
                </a:solidFill>
              </a:rPr>
              <a:t>From Brightspace, you should have downloaded:</a:t>
            </a: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err="1" smtClean="0">
                <a:solidFill>
                  <a:schemeClr val="tx1"/>
                </a:solidFill>
              </a:rPr>
              <a:t>ByteAdd.vhd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Aft>
                <a:spcPts val="600"/>
              </a:spcAft>
            </a:pPr>
            <a:r>
              <a:rPr lang="en-GB" dirty="0" smtClean="0">
                <a:solidFill>
                  <a:schemeClr val="tx1"/>
                </a:solidFill>
              </a:rPr>
              <a:t>This files will be added/copied to the </a:t>
            </a:r>
            <a:r>
              <a:rPr lang="en-GB" dirty="0" err="1" smtClean="0">
                <a:solidFill>
                  <a:schemeClr val="tx1"/>
                </a:solidFill>
              </a:rPr>
              <a:t>Byte_Adder.xpr</a:t>
            </a:r>
            <a:r>
              <a:rPr lang="en-GB" dirty="0" smtClean="0">
                <a:solidFill>
                  <a:schemeClr val="tx1"/>
                </a:solidFill>
              </a:rPr>
              <a:t> project that has just been created</a:t>
            </a:r>
          </a:p>
          <a:p>
            <a:pPr lvl="0">
              <a:spcAft>
                <a:spcPts val="600"/>
              </a:spcAft>
            </a:pPr>
            <a:r>
              <a:rPr lang="en-GB" dirty="0" smtClean="0">
                <a:solidFill>
                  <a:schemeClr val="tx1"/>
                </a:solidFill>
              </a:rPr>
              <a:t>Also, for use later, download: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XSE.vhd</a:t>
            </a:r>
            <a:endParaRPr lang="en-GB" dirty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err="1" smtClean="0">
                <a:solidFill>
                  <a:schemeClr val="tx1"/>
                </a:solidFill>
              </a:rPr>
              <a:t>ByteAdd_TB.vhd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68636" y="2938330"/>
            <a:ext cx="689548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525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981" y="1825625"/>
            <a:ext cx="4856038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downloaded </a:t>
            </a:r>
            <a:r>
              <a:rPr lang="en-IE" dirty="0" err="1" smtClean="0"/>
              <a:t>ByteAdd.vhd</a:t>
            </a:r>
            <a:r>
              <a:rPr lang="en-IE" dirty="0" smtClean="0"/>
              <a:t> source file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12</a:t>
            </a:fld>
            <a:endParaRPr lang="en-IE"/>
          </a:p>
        </p:txBody>
      </p:sp>
      <p:sp>
        <p:nvSpPr>
          <p:cNvPr id="5" name="Line Callout 1 4"/>
          <p:cNvSpPr/>
          <p:nvPr/>
        </p:nvSpPr>
        <p:spPr>
          <a:xfrm flipH="1">
            <a:off x="838198" y="2475754"/>
            <a:ext cx="1929277" cy="599220"/>
          </a:xfrm>
          <a:prstGeom prst="borderCallout1">
            <a:avLst>
              <a:gd name="adj1" fmla="val 50264"/>
              <a:gd name="adj2" fmla="val -694"/>
              <a:gd name="adj3" fmla="val -6413"/>
              <a:gd name="adj4" fmla="val -53554"/>
            </a:avLst>
          </a:prstGeom>
          <a:noFill/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GB" dirty="0" smtClean="0">
                <a:solidFill>
                  <a:schemeClr val="tx1"/>
                </a:solidFill>
              </a:rPr>
              <a:t>Add </a:t>
            </a:r>
            <a:r>
              <a:rPr lang="en-GB" dirty="0" err="1" smtClean="0">
                <a:solidFill>
                  <a:schemeClr val="tx1"/>
                </a:solidFill>
              </a:rPr>
              <a:t>ByteAdd.vhd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03402" y="2345720"/>
            <a:ext cx="689548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9" name="Rounded Rectangle 8"/>
          <p:cNvSpPr/>
          <p:nvPr/>
        </p:nvSpPr>
        <p:spPr>
          <a:xfrm>
            <a:off x="7267269" y="5833930"/>
            <a:ext cx="689548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965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429" y="1825625"/>
            <a:ext cx="5157141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</a:t>
            </a:r>
            <a:r>
              <a:rPr lang="en-IE" dirty="0" smtClean="0"/>
              <a:t>source files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13</a:t>
            </a:fld>
            <a:endParaRPr lang="en-IE"/>
          </a:p>
        </p:txBody>
      </p:sp>
      <p:sp>
        <p:nvSpPr>
          <p:cNvPr id="9" name="Rounded Rectangle 8"/>
          <p:cNvSpPr/>
          <p:nvPr/>
        </p:nvSpPr>
        <p:spPr>
          <a:xfrm>
            <a:off x="3696155" y="5041846"/>
            <a:ext cx="1253831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343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IP will not be added this time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14</a:t>
            </a:fld>
            <a:endParaRPr lang="en-IE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72" y="1825625"/>
            <a:ext cx="6090255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56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constraints (.cdx) </a:t>
            </a:r>
            <a:r>
              <a:rPr lang="en-IE" dirty="0"/>
              <a:t>file will </a:t>
            </a:r>
            <a:r>
              <a:rPr lang="en-IE" dirty="0" smtClean="0"/>
              <a:t>be created later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15</a:t>
            </a:fld>
            <a:endParaRPr lang="en-IE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429" y="1825625"/>
            <a:ext cx="515714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4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grpSp>
        <p:nvGrpSpPr>
          <p:cNvPr id="8" name="Group 7"/>
          <p:cNvGrpSpPr/>
          <p:nvPr/>
        </p:nvGrpSpPr>
        <p:grpSpPr>
          <a:xfrm>
            <a:off x="703290" y="1850609"/>
            <a:ext cx="4437332" cy="4201455"/>
            <a:chOff x="7350530" y="1846089"/>
            <a:chExt cx="4437332" cy="4201455"/>
          </a:xfrm>
        </p:grpSpPr>
        <p:pic>
          <p:nvPicPr>
            <p:cNvPr id="1026" name="Picture 2" descr="https://reference.digilentinc.com/_media/reference/programmable-logic/basys-3/basys-3-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530" y="3266816"/>
              <a:ext cx="4437332" cy="27807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563641">
              <a:off x="8731037" y="1846089"/>
              <a:ext cx="1514475" cy="11906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Select the Basys3 board type</a:t>
            </a:r>
            <a:endParaRPr lang="en-IE" dirty="0"/>
          </a:p>
        </p:txBody>
      </p:sp>
      <p:sp>
        <p:nvSpPr>
          <p:cNvPr id="7" name="Rounded Rectangle 6"/>
          <p:cNvSpPr/>
          <p:nvPr/>
        </p:nvSpPr>
        <p:spPr>
          <a:xfrm>
            <a:off x="2666776" y="4337760"/>
            <a:ext cx="521208" cy="49834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16</a:t>
            </a:fld>
            <a:endParaRPr lang="en-IE" dirty="0"/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75" y="1847850"/>
            <a:ext cx="515714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11"/>
          <p:cNvSpPr/>
          <p:nvPr/>
        </p:nvSpPr>
        <p:spPr>
          <a:xfrm>
            <a:off x="6476627" y="3117721"/>
            <a:ext cx="1091681" cy="6811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089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429" y="1811111"/>
            <a:ext cx="515714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Note the project </a:t>
            </a:r>
            <a:r>
              <a:rPr lang="en-IE" dirty="0"/>
              <a:t>s</a:t>
            </a:r>
            <a:r>
              <a:rPr lang="en-IE" dirty="0" smtClean="0"/>
              <a:t>ummary</a:t>
            </a:r>
            <a:endParaRPr lang="en-IE" dirty="0"/>
          </a:p>
        </p:txBody>
      </p:sp>
      <p:sp>
        <p:nvSpPr>
          <p:cNvPr id="5" name="Rounded Rectangle 4"/>
          <p:cNvSpPr/>
          <p:nvPr/>
        </p:nvSpPr>
        <p:spPr>
          <a:xfrm>
            <a:off x="4681788" y="3137793"/>
            <a:ext cx="2597205" cy="8857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078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Design environment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18</a:t>
            </a:fld>
            <a:endParaRPr lang="en-IE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80" y="1690688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343" y="1688391"/>
            <a:ext cx="4289497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Some points about the </a:t>
            </a:r>
            <a:r>
              <a:rPr lang="en-IE" dirty="0" err="1" smtClean="0"/>
              <a:t>ByteAdd</a:t>
            </a:r>
            <a:r>
              <a:rPr lang="en-IE" dirty="0" smtClean="0"/>
              <a:t> module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19</a:t>
            </a:fld>
            <a:endParaRPr lang="en-IE"/>
          </a:p>
        </p:txBody>
      </p:sp>
      <p:sp>
        <p:nvSpPr>
          <p:cNvPr id="6" name="Line Callout 1 5"/>
          <p:cNvSpPr/>
          <p:nvPr/>
        </p:nvSpPr>
        <p:spPr>
          <a:xfrm>
            <a:off x="5451233" y="1782176"/>
            <a:ext cx="6178061" cy="775750"/>
          </a:xfrm>
          <a:prstGeom prst="borderCallout1">
            <a:avLst>
              <a:gd name="adj1" fmla="val 50264"/>
              <a:gd name="adj2" fmla="val -30"/>
              <a:gd name="adj3" fmla="val 102086"/>
              <a:gd name="adj4" fmla="val -25735"/>
            </a:avLst>
          </a:prstGeom>
          <a:noFill/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IE" sz="1400" dirty="0">
                <a:solidFill>
                  <a:schemeClr val="tx1"/>
                </a:solidFill>
              </a:rPr>
              <a:t>The </a:t>
            </a:r>
            <a:r>
              <a:rPr lang="en-IE" sz="1400" dirty="0">
                <a:solidFill>
                  <a:srgbClr val="7030A0"/>
                </a:solidFill>
              </a:rPr>
              <a:t>USE</a:t>
            </a:r>
            <a:r>
              <a:rPr lang="en-IE" sz="1400" dirty="0">
                <a:solidFill>
                  <a:schemeClr val="tx1"/>
                </a:solidFill>
              </a:rPr>
              <a:t> </a:t>
            </a:r>
            <a:r>
              <a:rPr lang="en-IE" sz="1400" dirty="0" err="1">
                <a:solidFill>
                  <a:schemeClr val="tx1"/>
                </a:solidFill>
              </a:rPr>
              <a:t>xse.adder.</a:t>
            </a:r>
            <a:r>
              <a:rPr lang="en-IE" sz="1400" dirty="0" err="1">
                <a:solidFill>
                  <a:srgbClr val="7030A0"/>
                </a:solidFill>
              </a:rPr>
              <a:t>all</a:t>
            </a:r>
            <a:r>
              <a:rPr lang="en-IE" sz="1400" dirty="0">
                <a:solidFill>
                  <a:schemeClr val="tx1"/>
                </a:solidFill>
              </a:rPr>
              <a:t> statement gives file access to all of the components of the Adder package of the XSE library</a:t>
            </a:r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5451232" y="2649415"/>
            <a:ext cx="6178062" cy="3485037"/>
          </a:xfrm>
          <a:prstGeom prst="borderCallout1">
            <a:avLst>
              <a:gd name="adj1" fmla="val 50096"/>
              <a:gd name="adj2" fmla="val 65"/>
              <a:gd name="adj3" fmla="val 64522"/>
              <a:gd name="adj4" fmla="val -21761"/>
            </a:avLst>
          </a:prstGeom>
          <a:noFill/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E" sz="1400" dirty="0">
                <a:solidFill>
                  <a:schemeClr val="tx1"/>
                </a:solidFill>
              </a:rPr>
              <a:t>The </a:t>
            </a:r>
            <a:r>
              <a:rPr lang="en-IE" sz="1400" dirty="0" err="1" smtClean="0">
                <a:solidFill>
                  <a:schemeClr val="tx1"/>
                </a:solidFill>
              </a:rPr>
              <a:t>ByteAdd</a:t>
            </a:r>
            <a:r>
              <a:rPr lang="en-IE" sz="1400" dirty="0" smtClean="0">
                <a:solidFill>
                  <a:schemeClr val="tx1"/>
                </a:solidFill>
              </a:rPr>
              <a:t> </a:t>
            </a:r>
            <a:r>
              <a:rPr lang="en-IE" sz="1400" dirty="0">
                <a:solidFill>
                  <a:schemeClr val="tx1"/>
                </a:solidFill>
              </a:rPr>
              <a:t>module uses a </a:t>
            </a:r>
            <a:r>
              <a:rPr lang="en-IE" sz="1400" dirty="0">
                <a:solidFill>
                  <a:srgbClr val="7030A0"/>
                </a:solidFill>
              </a:rPr>
              <a:t>FOR</a:t>
            </a:r>
            <a:r>
              <a:rPr lang="en-IE" sz="1400" dirty="0">
                <a:solidFill>
                  <a:schemeClr val="tx1"/>
                </a:solidFill>
              </a:rPr>
              <a:t> loop to iteratively </a:t>
            </a:r>
            <a:r>
              <a:rPr lang="en-IE" sz="1400" dirty="0" smtClean="0">
                <a:solidFill>
                  <a:schemeClr val="tx1"/>
                </a:solidFill>
              </a:rPr>
              <a:t>instantiate 8 </a:t>
            </a:r>
            <a:r>
              <a:rPr lang="en-IE" sz="1400" dirty="0">
                <a:solidFill>
                  <a:schemeClr val="tx1"/>
                </a:solidFill>
              </a:rPr>
              <a:t>copies of the </a:t>
            </a:r>
            <a:r>
              <a:rPr lang="en-IE" sz="1400" dirty="0" err="1">
                <a:solidFill>
                  <a:schemeClr val="tx1"/>
                </a:solidFill>
              </a:rPr>
              <a:t>FullAdd</a:t>
            </a:r>
            <a:r>
              <a:rPr lang="en-IE" sz="1400" dirty="0">
                <a:solidFill>
                  <a:schemeClr val="tx1"/>
                </a:solidFill>
              </a:rPr>
              <a:t> module</a:t>
            </a:r>
            <a:r>
              <a:rPr lang="en-IE" sz="1400" dirty="0" smtClean="0">
                <a:solidFill>
                  <a:schemeClr val="tx1"/>
                </a:solidFill>
              </a:rPr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E" sz="1400" dirty="0" smtClean="0">
                <a:solidFill>
                  <a:schemeClr val="tx1"/>
                </a:solidFill>
              </a:rPr>
              <a:t>The </a:t>
            </a:r>
            <a:r>
              <a:rPr lang="en-IE" sz="1400" dirty="0">
                <a:solidFill>
                  <a:srgbClr val="7030A0"/>
                </a:solidFill>
              </a:rPr>
              <a:t>GENERATE</a:t>
            </a:r>
            <a:r>
              <a:rPr lang="en-IE" sz="1400" dirty="0">
                <a:solidFill>
                  <a:schemeClr val="tx1"/>
                </a:solidFill>
              </a:rPr>
              <a:t> and </a:t>
            </a:r>
            <a:r>
              <a:rPr lang="en-IE" sz="1400" dirty="0">
                <a:solidFill>
                  <a:srgbClr val="7030A0"/>
                </a:solidFill>
              </a:rPr>
              <a:t>END GENERATE</a:t>
            </a:r>
            <a:r>
              <a:rPr lang="en-IE" sz="1400" dirty="0">
                <a:solidFill>
                  <a:schemeClr val="tx1"/>
                </a:solidFill>
              </a:rPr>
              <a:t> statements surround the instantiation. </a:t>
            </a:r>
            <a:endParaRPr lang="en-IE" sz="1400" dirty="0" smtClean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E" sz="1400" dirty="0" smtClean="0">
                <a:solidFill>
                  <a:schemeClr val="tx1"/>
                </a:solidFill>
              </a:rPr>
              <a:t>The </a:t>
            </a:r>
            <a:r>
              <a:rPr lang="en-IE" sz="1400" dirty="0">
                <a:solidFill>
                  <a:schemeClr val="tx1"/>
                </a:solidFill>
              </a:rPr>
              <a:t>loop counter, </a:t>
            </a:r>
            <a:r>
              <a:rPr lang="en-IE" sz="1400" i="1" dirty="0" err="1">
                <a:solidFill>
                  <a:schemeClr val="tx1"/>
                </a:solidFill>
              </a:rPr>
              <a:t>i</a:t>
            </a:r>
            <a:r>
              <a:rPr lang="en-IE" sz="1400" dirty="0">
                <a:solidFill>
                  <a:schemeClr val="tx1"/>
                </a:solidFill>
              </a:rPr>
              <a:t>, indexes the input and output arrays as the loop proceeds</a:t>
            </a:r>
            <a:r>
              <a:rPr lang="en-IE" sz="1400" dirty="0" smtClean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IE" sz="1400" dirty="0" smtClean="0">
                <a:solidFill>
                  <a:schemeClr val="tx1"/>
                </a:solidFill>
              </a:rPr>
              <a:t>For </a:t>
            </a:r>
            <a:r>
              <a:rPr lang="en-IE" sz="1400" dirty="0">
                <a:solidFill>
                  <a:schemeClr val="tx1"/>
                </a:solidFill>
              </a:rPr>
              <a:t>example, the </a:t>
            </a:r>
            <a:r>
              <a:rPr lang="en-IE" sz="1400" dirty="0" smtClean="0">
                <a:solidFill>
                  <a:schemeClr val="tx1"/>
                </a:solidFill>
              </a:rPr>
              <a:t>1</a:t>
            </a:r>
            <a:r>
              <a:rPr lang="en-IE" sz="1400" baseline="30000" dirty="0" smtClean="0">
                <a:solidFill>
                  <a:schemeClr val="tx1"/>
                </a:solidFill>
              </a:rPr>
              <a:t>st</a:t>
            </a:r>
            <a:r>
              <a:rPr lang="en-IE" sz="1400" dirty="0" smtClean="0">
                <a:solidFill>
                  <a:schemeClr val="tx1"/>
                </a:solidFill>
              </a:rPr>
              <a:t> time </a:t>
            </a:r>
            <a:r>
              <a:rPr lang="en-IE" sz="1400" dirty="0">
                <a:solidFill>
                  <a:schemeClr val="tx1"/>
                </a:solidFill>
              </a:rPr>
              <a:t>through the </a:t>
            </a:r>
            <a:r>
              <a:rPr lang="en-IE" sz="1400" dirty="0" smtClean="0">
                <a:solidFill>
                  <a:schemeClr val="tx1"/>
                </a:solidFill>
              </a:rPr>
              <a:t>loop, </a:t>
            </a:r>
            <a:r>
              <a:rPr lang="en-IE" sz="1400" dirty="0">
                <a:solidFill>
                  <a:schemeClr val="tx1"/>
                </a:solidFill>
              </a:rPr>
              <a:t>the inputs to the </a:t>
            </a:r>
            <a:r>
              <a:rPr lang="en-IE" sz="1400" dirty="0" err="1">
                <a:solidFill>
                  <a:schemeClr val="tx1"/>
                </a:solidFill>
              </a:rPr>
              <a:t>FullAdd</a:t>
            </a:r>
            <a:r>
              <a:rPr lang="en-IE" sz="1400" dirty="0">
                <a:solidFill>
                  <a:schemeClr val="tx1"/>
                </a:solidFill>
              </a:rPr>
              <a:t> module are a(0), b(0) and </a:t>
            </a:r>
            <a:r>
              <a:rPr lang="en-IE" sz="1400" dirty="0" smtClean="0">
                <a:solidFill>
                  <a:schemeClr val="tx1"/>
                </a:solidFill>
              </a:rPr>
              <a:t>c(0</a:t>
            </a:r>
            <a:r>
              <a:rPr lang="en-IE" sz="1400" dirty="0">
                <a:solidFill>
                  <a:schemeClr val="tx1"/>
                </a:solidFill>
              </a:rPr>
              <a:t>) – which is connected to the carry input on the line </a:t>
            </a:r>
            <a:r>
              <a:rPr lang="en-IE" sz="1400" dirty="0" smtClean="0">
                <a:solidFill>
                  <a:schemeClr val="tx1"/>
                </a:solidFill>
              </a:rPr>
              <a:t>c(0) &lt;= </a:t>
            </a:r>
            <a:r>
              <a:rPr lang="en-IE" sz="1400" dirty="0" err="1" smtClean="0">
                <a:solidFill>
                  <a:schemeClr val="tx1"/>
                </a:solidFill>
              </a:rPr>
              <a:t>cin</a:t>
            </a:r>
            <a:r>
              <a:rPr lang="en-IE" sz="1400" dirty="0">
                <a:solidFill>
                  <a:schemeClr val="tx1"/>
                </a:solidFill>
              </a:rPr>
              <a:t>; The </a:t>
            </a:r>
            <a:r>
              <a:rPr lang="en-IE" sz="1400" dirty="0" smtClean="0">
                <a:solidFill>
                  <a:schemeClr val="tx1"/>
                </a:solidFill>
              </a:rPr>
              <a:t>module’s </a:t>
            </a:r>
            <a:r>
              <a:rPr lang="en-IE" sz="1400" dirty="0">
                <a:solidFill>
                  <a:schemeClr val="tx1"/>
                </a:solidFill>
              </a:rPr>
              <a:t>sum and carry outputs are connected to sum(0) and c(1</a:t>
            </a:r>
            <a:r>
              <a:rPr lang="en-IE" sz="1400" dirty="0" smtClean="0">
                <a:solidFill>
                  <a:schemeClr val="tx1"/>
                </a:solidFill>
              </a:rPr>
              <a:t>) respectively</a:t>
            </a:r>
            <a:r>
              <a:rPr lang="en-IE" sz="1400" dirty="0">
                <a:solidFill>
                  <a:schemeClr val="tx1"/>
                </a:solidFill>
              </a:rPr>
              <a:t>. </a:t>
            </a:r>
            <a:r>
              <a:rPr lang="en-IE" sz="1400" dirty="0" smtClean="0">
                <a:solidFill>
                  <a:schemeClr val="tx1"/>
                </a:solidFill>
              </a:rPr>
              <a:t>The </a:t>
            </a:r>
            <a:r>
              <a:rPr lang="en-IE" sz="1400" dirty="0">
                <a:solidFill>
                  <a:schemeClr val="tx1"/>
                </a:solidFill>
              </a:rPr>
              <a:t>c(1) element connects the carry output from the first adder bit to the carry input of the next </a:t>
            </a:r>
            <a:r>
              <a:rPr lang="en-IE" sz="1400" dirty="0" smtClean="0">
                <a:solidFill>
                  <a:schemeClr val="tx1"/>
                </a:solidFill>
              </a:rPr>
              <a:t>adder bit </a:t>
            </a:r>
            <a:r>
              <a:rPr lang="en-IE" sz="1400" dirty="0">
                <a:solidFill>
                  <a:schemeClr val="tx1"/>
                </a:solidFill>
              </a:rPr>
              <a:t>on the next loop iteration. </a:t>
            </a:r>
            <a:endParaRPr lang="en-GB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4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Cascaded 8-Bit Adder</a:t>
            </a:r>
            <a:endParaRPr lang="en-I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</a:t>
            </a:fld>
            <a:endParaRPr lang="en-I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dirty="0"/>
              <a:t>In </a:t>
            </a:r>
            <a:r>
              <a:rPr lang="en-IE" sz="2400" dirty="0" smtClean="0"/>
              <a:t>computers, </a:t>
            </a:r>
            <a:r>
              <a:rPr lang="en-IE" sz="2400" dirty="0"/>
              <a:t>very wide</a:t>
            </a:r>
            <a:r>
              <a:rPr lang="en-IE" sz="2400" dirty="0" smtClean="0"/>
              <a:t>, 32-bit </a:t>
            </a:r>
            <a:r>
              <a:rPr lang="en-IE" sz="2400" dirty="0"/>
              <a:t>or </a:t>
            </a:r>
            <a:r>
              <a:rPr lang="en-IE" sz="2400" dirty="0" smtClean="0"/>
              <a:t>64-bit</a:t>
            </a:r>
            <a:r>
              <a:rPr lang="en-IE" sz="2400" dirty="0"/>
              <a:t>, adders form part of the </a:t>
            </a:r>
            <a:r>
              <a:rPr lang="en-IE" sz="2400" dirty="0" smtClean="0"/>
              <a:t>Arithmetic </a:t>
            </a:r>
            <a:r>
              <a:rPr lang="en-IE" sz="2400" dirty="0"/>
              <a:t>Logic Unit (ALU</a:t>
            </a:r>
            <a:r>
              <a:rPr lang="en-IE" sz="2400" dirty="0" smtClean="0"/>
              <a:t>) in processors, </a:t>
            </a:r>
            <a:r>
              <a:rPr lang="en-IE" sz="2400" dirty="0"/>
              <a:t>where </a:t>
            </a:r>
            <a:r>
              <a:rPr lang="en-IE" sz="2400" dirty="0" smtClean="0"/>
              <a:t>arithmetic </a:t>
            </a:r>
            <a:r>
              <a:rPr lang="en-IE" sz="2400" dirty="0"/>
              <a:t>and </a:t>
            </a:r>
            <a:r>
              <a:rPr lang="en-IE" sz="2400" dirty="0" smtClean="0"/>
              <a:t>other logical </a:t>
            </a:r>
            <a:r>
              <a:rPr lang="en-IE" sz="2400" dirty="0"/>
              <a:t>operations are </a:t>
            </a:r>
            <a:r>
              <a:rPr lang="en-IE" sz="2400" dirty="0" smtClean="0"/>
              <a:t>performed </a:t>
            </a:r>
          </a:p>
          <a:p>
            <a:pPr>
              <a:lnSpc>
                <a:spcPct val="150000"/>
              </a:lnSpc>
            </a:pPr>
            <a:r>
              <a:rPr lang="en-IE" sz="2400" dirty="0" smtClean="0"/>
              <a:t>In </a:t>
            </a:r>
            <a:r>
              <a:rPr lang="en-IE" sz="2400" dirty="0"/>
              <a:t>this laboratory, </a:t>
            </a:r>
            <a:r>
              <a:rPr lang="en-IE" sz="2400" dirty="0" smtClean="0"/>
              <a:t>the Vivado tools will be used to examine how a cascaded 8-Bit “Ripple” Carry Adder can be created and tested</a:t>
            </a:r>
          </a:p>
          <a:p>
            <a:pPr>
              <a:lnSpc>
                <a:spcPct val="150000"/>
              </a:lnSpc>
            </a:pPr>
            <a:r>
              <a:rPr lang="en-IE" sz="2400" dirty="0" smtClean="0"/>
              <a:t>Hierarchy</a:t>
            </a:r>
            <a:r>
              <a:rPr lang="en-IE" sz="2400" dirty="0"/>
              <a:t>, that </a:t>
            </a:r>
            <a:r>
              <a:rPr lang="en-IE" sz="2400" dirty="0" smtClean="0"/>
              <a:t>is code components that are already written, will be used in </a:t>
            </a:r>
            <a:r>
              <a:rPr lang="en-IE" sz="2400" dirty="0"/>
              <a:t>order to reduce the design </a:t>
            </a:r>
            <a:r>
              <a:rPr lang="en-IE" sz="2400" dirty="0" smtClean="0"/>
              <a:t>effort 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8648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6712" y="2462999"/>
            <a:ext cx="3838575" cy="2838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 library of resources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20</a:t>
            </a:fld>
            <a:endParaRPr lang="en-IE"/>
          </a:p>
        </p:txBody>
      </p:sp>
      <p:sp>
        <p:nvSpPr>
          <p:cNvPr id="7" name="Rounded Rectangle 6"/>
          <p:cNvSpPr/>
          <p:nvPr/>
        </p:nvSpPr>
        <p:spPr>
          <a:xfrm>
            <a:off x="4993873" y="4964511"/>
            <a:ext cx="699260" cy="21973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9" name="Rounded Rectangle 8"/>
          <p:cNvSpPr/>
          <p:nvPr/>
        </p:nvSpPr>
        <p:spPr>
          <a:xfrm>
            <a:off x="5287843" y="2781399"/>
            <a:ext cx="284732" cy="28851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64913" cy="34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 a library using “Add a design source”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21</a:t>
            </a:fld>
            <a:endParaRPr lang="en-I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90" y="2965835"/>
            <a:ext cx="507083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Select </a:t>
            </a:r>
            <a:r>
              <a:rPr lang="en-IE" dirty="0" err="1" smtClean="0"/>
              <a:t>XSE.vhd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22</a:t>
            </a:fld>
            <a:endParaRPr lang="en-IE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1847849"/>
            <a:ext cx="695172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1408680" y="2386600"/>
            <a:ext cx="816629" cy="19475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98" y="2185092"/>
            <a:ext cx="6177501" cy="417125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585150" y="5366211"/>
            <a:ext cx="1021699" cy="16327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8011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688" y="2885282"/>
            <a:ext cx="3086100" cy="196215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777" y="1690688"/>
            <a:ext cx="3007134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Set the library as </a:t>
            </a:r>
            <a:r>
              <a:rPr lang="en-IE" dirty="0" err="1" smtClean="0"/>
              <a:t>XSE.vhd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23</a:t>
            </a:fld>
            <a:endParaRPr lang="en-IE"/>
          </a:p>
        </p:txBody>
      </p:sp>
      <p:sp>
        <p:nvSpPr>
          <p:cNvPr id="13" name="Rounded Rectangle 12"/>
          <p:cNvSpPr/>
          <p:nvPr/>
        </p:nvSpPr>
        <p:spPr>
          <a:xfrm>
            <a:off x="1670837" y="4875085"/>
            <a:ext cx="2103263" cy="20285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4" name="Rounded Rectangle 13"/>
          <p:cNvSpPr/>
          <p:nvPr/>
        </p:nvSpPr>
        <p:spPr>
          <a:xfrm>
            <a:off x="5556992" y="3866357"/>
            <a:ext cx="533707" cy="30807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565" y="2415407"/>
            <a:ext cx="3046235" cy="29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8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49" y="1714943"/>
            <a:ext cx="6523051" cy="4404584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690687"/>
            <a:ext cx="2087880" cy="4441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 a “testbench” simulation source file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24</a:t>
            </a:fld>
            <a:endParaRPr lang="en-IE" dirty="0"/>
          </a:p>
        </p:txBody>
      </p:sp>
      <p:sp>
        <p:nvSpPr>
          <p:cNvPr id="6" name="Rounded Rectangle 5"/>
          <p:cNvSpPr/>
          <p:nvPr/>
        </p:nvSpPr>
        <p:spPr>
          <a:xfrm>
            <a:off x="1391040" y="1847616"/>
            <a:ext cx="238977" cy="2356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Rounded Rectangle 7"/>
          <p:cNvSpPr/>
          <p:nvPr/>
        </p:nvSpPr>
        <p:spPr>
          <a:xfrm>
            <a:off x="6265427" y="3029749"/>
            <a:ext cx="1663565" cy="25464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074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4389834" cy="2960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 the </a:t>
            </a:r>
            <a:r>
              <a:rPr lang="en-IE" dirty="0" err="1" smtClean="0"/>
              <a:t>ByteAdd_tb.vhd</a:t>
            </a:r>
            <a:r>
              <a:rPr lang="en-IE" dirty="0" smtClean="0"/>
              <a:t> </a:t>
            </a:r>
            <a:r>
              <a:rPr lang="en-IE" dirty="0" err="1" smtClean="0"/>
              <a:t>testbench</a:t>
            </a:r>
            <a:r>
              <a:rPr lang="en-IE" dirty="0" smtClean="0"/>
              <a:t> file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25</a:t>
            </a:fld>
            <a:endParaRPr lang="en-I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244" y="2886322"/>
            <a:ext cx="7429556" cy="34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985" y="1692337"/>
            <a:ext cx="3428484" cy="4349689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44419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the </a:t>
            </a:r>
            <a:r>
              <a:rPr lang="en-IE" dirty="0" err="1"/>
              <a:t>ByteAdd_tb.vhd</a:t>
            </a:r>
            <a:r>
              <a:rPr lang="en-IE" dirty="0"/>
              <a:t> </a:t>
            </a:r>
            <a:r>
              <a:rPr lang="en-IE" dirty="0" err="1"/>
              <a:t>testbench</a:t>
            </a:r>
            <a:r>
              <a:rPr lang="en-IE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26</a:t>
            </a:fld>
            <a:endParaRPr lang="en-IE"/>
          </a:p>
        </p:txBody>
      </p:sp>
      <p:sp>
        <p:nvSpPr>
          <p:cNvPr id="7" name="Rounded Rectangle 6"/>
          <p:cNvSpPr/>
          <p:nvPr/>
        </p:nvSpPr>
        <p:spPr>
          <a:xfrm>
            <a:off x="8284987" y="3083803"/>
            <a:ext cx="2779358" cy="25464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Rounded Rectangle 9"/>
          <p:cNvSpPr/>
          <p:nvPr/>
        </p:nvSpPr>
        <p:spPr>
          <a:xfrm>
            <a:off x="992107" y="4783634"/>
            <a:ext cx="1638310" cy="23203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9265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1037" y="1825625"/>
            <a:ext cx="566992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Limit the simulation runtime to </a:t>
            </a:r>
            <a:r>
              <a:rPr lang="en-IE" dirty="0"/>
              <a:t>5</a:t>
            </a:r>
            <a:r>
              <a:rPr lang="en-IE" dirty="0" smtClean="0"/>
              <a:t>0 ns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27</a:t>
            </a:fld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6642000" y="4195578"/>
            <a:ext cx="289761" cy="16412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02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196" y="1825625"/>
            <a:ext cx="8041607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Run behavioural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28</a:t>
            </a:fld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2585072" y="3736478"/>
            <a:ext cx="1472204" cy="1800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5836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Inspect simulation results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29</a:t>
            </a:fld>
            <a:endParaRPr lang="en-I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6523"/>
            <a:ext cx="10515600" cy="3909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49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/>
          <p:cNvSpPr txBox="1"/>
          <p:nvPr/>
        </p:nvSpPr>
        <p:spPr>
          <a:xfrm flipH="1">
            <a:off x="4167698" y="4830278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i="1" dirty="0" err="1" smtClean="0"/>
              <a:t>c</a:t>
            </a:r>
            <a:r>
              <a:rPr lang="en-IE" sz="2000" i="1" baseline="-25000" dirty="0" err="1" smtClean="0"/>
              <a:t>in</a:t>
            </a:r>
            <a:endParaRPr lang="en-IE" sz="2000" i="1" baseline="-25000" dirty="0"/>
          </a:p>
        </p:txBody>
      </p:sp>
      <p:sp>
        <p:nvSpPr>
          <p:cNvPr id="254" name="TextBox 253"/>
          <p:cNvSpPr txBox="1"/>
          <p:nvPr/>
        </p:nvSpPr>
        <p:spPr>
          <a:xfrm flipH="1">
            <a:off x="2667591" y="4830278"/>
            <a:ext cx="523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i="1" dirty="0" err="1" smtClean="0"/>
              <a:t>c</a:t>
            </a:r>
            <a:r>
              <a:rPr lang="en-IE" sz="2000" i="1" baseline="-25000" dirty="0" err="1" smtClean="0"/>
              <a:t>out</a:t>
            </a:r>
            <a:endParaRPr lang="en-IE" sz="2000" i="1" baseline="-25000" dirty="0"/>
          </a:p>
        </p:txBody>
      </p:sp>
      <p:cxnSp>
        <p:nvCxnSpPr>
          <p:cNvPr id="126" name="Straight Arrow Connector 125"/>
          <p:cNvCxnSpPr/>
          <p:nvPr/>
        </p:nvCxnSpPr>
        <p:spPr>
          <a:xfrm rot="5400000" flipV="1">
            <a:off x="2954008" y="4667237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3140108" y="4728742"/>
            <a:ext cx="936000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200" dirty="0" smtClean="0"/>
              <a:t>Full Adder 0</a:t>
            </a:r>
            <a:endParaRPr lang="en-IE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377178" y="501415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3345717" y="5145853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i="1" dirty="0" smtClean="0"/>
              <a:t>a</a:t>
            </a:r>
            <a:endParaRPr lang="en-IE" sz="2000" i="1" baseline="-250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915060" y="501415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3881996" y="5145853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i="1" dirty="0" smtClean="0"/>
              <a:t>b</a:t>
            </a:r>
            <a:endParaRPr lang="en-IE" sz="2000" i="1" baseline="-25000" dirty="0"/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3646921" y="4324246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 flipH="1">
            <a:off x="3646921" y="4198585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i="1" dirty="0" smtClean="0"/>
              <a:t>s</a:t>
            </a:r>
            <a:endParaRPr lang="en-IE" sz="2000" i="1" baseline="-25000" dirty="0"/>
          </a:p>
        </p:txBody>
      </p:sp>
      <p:cxnSp>
        <p:nvCxnSpPr>
          <p:cNvPr id="120" name="Straight Arrow Connector 119"/>
          <p:cNvCxnSpPr/>
          <p:nvPr/>
        </p:nvCxnSpPr>
        <p:spPr>
          <a:xfrm rot="5400000" flipV="1">
            <a:off x="4260781" y="4667237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Content Placeholder 103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78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E" sz="2400" dirty="0"/>
              <a:t>A full adder adds binary numbers and accounts for values </a:t>
            </a:r>
            <a:r>
              <a:rPr lang="en-IE" sz="2400" dirty="0" smtClean="0"/>
              <a:t>“carried” </a:t>
            </a:r>
            <a:r>
              <a:rPr lang="en-IE" sz="2400" i="1" dirty="0"/>
              <a:t>in</a:t>
            </a:r>
            <a:r>
              <a:rPr lang="en-IE" sz="2400" dirty="0"/>
              <a:t> </a:t>
            </a:r>
            <a:r>
              <a:rPr lang="en-IE" sz="2400" dirty="0" smtClean="0"/>
              <a:t>and </a:t>
            </a:r>
            <a:r>
              <a:rPr lang="en-IE" sz="2400" i="1" dirty="0" smtClean="0"/>
              <a:t>out</a:t>
            </a:r>
          </a:p>
          <a:p>
            <a:pPr>
              <a:lnSpc>
                <a:spcPct val="150000"/>
              </a:lnSpc>
            </a:pPr>
            <a:r>
              <a:rPr lang="en-IE" sz="2400" dirty="0" smtClean="0"/>
              <a:t>A 1-bit </a:t>
            </a:r>
            <a:r>
              <a:rPr lang="en-IE" sz="2400" dirty="0"/>
              <a:t>full adder adds three </a:t>
            </a:r>
            <a:r>
              <a:rPr lang="en-IE" sz="2400" dirty="0" smtClean="0"/>
              <a:t>1-bit </a:t>
            </a:r>
            <a:r>
              <a:rPr lang="en-IE" sz="2400" dirty="0"/>
              <a:t>numbers, often written </a:t>
            </a:r>
            <a:r>
              <a:rPr lang="en-IE" sz="2400" dirty="0" smtClean="0"/>
              <a:t>as: </a:t>
            </a:r>
            <a:r>
              <a:rPr lang="en-IE" sz="2400" i="1" dirty="0" smtClean="0"/>
              <a:t>a</a:t>
            </a:r>
            <a:r>
              <a:rPr lang="en-IE" sz="2400" dirty="0" smtClean="0"/>
              <a:t>, </a:t>
            </a:r>
            <a:r>
              <a:rPr lang="en-IE" sz="2400" i="1" dirty="0" smtClean="0"/>
              <a:t>b</a:t>
            </a:r>
            <a:r>
              <a:rPr lang="en-IE" sz="2400" dirty="0" smtClean="0"/>
              <a:t>, </a:t>
            </a:r>
            <a:r>
              <a:rPr lang="en-IE" sz="2400" dirty="0"/>
              <a:t>and </a:t>
            </a:r>
            <a:r>
              <a:rPr lang="en-IE" sz="2400" i="1" dirty="0" err="1" smtClean="0"/>
              <a:t>c</a:t>
            </a:r>
            <a:r>
              <a:rPr lang="en-IE" sz="2400" i="1" baseline="-25000" dirty="0" err="1" smtClean="0"/>
              <a:t>in</a:t>
            </a:r>
            <a:endParaRPr lang="en-IE" sz="2400" i="1" baseline="-25000" dirty="0" smtClean="0"/>
          </a:p>
          <a:p>
            <a:pPr>
              <a:lnSpc>
                <a:spcPct val="150000"/>
              </a:lnSpc>
            </a:pPr>
            <a:r>
              <a:rPr lang="en-IE" sz="2400" dirty="0" smtClean="0"/>
              <a:t>Use animation to illustrate the sequence</a:t>
            </a:r>
            <a:endParaRPr lang="en-IE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1-Bit </a:t>
            </a:r>
            <a:r>
              <a:rPr lang="en-IE" dirty="0"/>
              <a:t>Adder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</a:t>
            </a:fld>
            <a:endParaRPr lang="en-IE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3215822" y="5377794"/>
            <a:ext cx="3145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2000" b="1" dirty="0" smtClean="0">
                <a:solidFill>
                  <a:srgbClr val="C00000"/>
                </a:solidFill>
              </a:rPr>
              <a:t>1</a:t>
            </a:r>
            <a:endParaRPr lang="en-IE" sz="2000" b="1" dirty="0">
              <a:solidFill>
                <a:srgbClr val="C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 flipH="1">
            <a:off x="3483247" y="3987868"/>
            <a:ext cx="3145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2000" b="1" dirty="0" smtClean="0">
                <a:solidFill>
                  <a:srgbClr val="7030A0"/>
                </a:solidFill>
              </a:rPr>
              <a:t>1</a:t>
            </a:r>
            <a:endParaRPr lang="en-IE" sz="20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3756324" y="5377794"/>
            <a:ext cx="3145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IE" sz="2000" b="1" dirty="0" smtClean="0">
                <a:solidFill>
                  <a:srgbClr val="244CFF"/>
                </a:solidFill>
              </a:rPr>
              <a:t>0</a:t>
            </a:r>
            <a:endParaRPr lang="en-IE" sz="2000" b="1" dirty="0">
              <a:solidFill>
                <a:srgbClr val="244CFF"/>
              </a:solidFill>
            </a:endParaRPr>
          </a:p>
        </p:txBody>
      </p:sp>
      <p:sp>
        <p:nvSpPr>
          <p:cNvPr id="256" name="TextBox 255"/>
          <p:cNvSpPr txBox="1"/>
          <p:nvPr/>
        </p:nvSpPr>
        <p:spPr>
          <a:xfrm flipH="1">
            <a:off x="2474061" y="4662255"/>
            <a:ext cx="3145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2000" b="1" dirty="0" smtClean="0">
                <a:solidFill>
                  <a:srgbClr val="92D050"/>
                </a:solidFill>
              </a:rPr>
              <a:t>0</a:t>
            </a:r>
            <a:endParaRPr lang="en-IE" sz="2000" b="1" dirty="0">
              <a:solidFill>
                <a:srgbClr val="92D050"/>
              </a:solidFill>
            </a:endParaRPr>
          </a:p>
        </p:txBody>
      </p:sp>
      <p:sp>
        <p:nvSpPr>
          <p:cNvPr id="257" name="TextBox 256"/>
          <p:cNvSpPr txBox="1"/>
          <p:nvPr/>
        </p:nvSpPr>
        <p:spPr>
          <a:xfrm flipH="1">
            <a:off x="4425082" y="4662255"/>
            <a:ext cx="3145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2000" b="1" dirty="0" smtClean="0">
                <a:solidFill>
                  <a:srgbClr val="00B050"/>
                </a:solidFill>
              </a:rPr>
              <a:t>0</a:t>
            </a:r>
            <a:endParaRPr lang="en-IE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1035" name="Table 10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03564"/>
              </p:ext>
            </p:extLst>
          </p:nvPr>
        </p:nvGraphicFramePr>
        <p:xfrm>
          <a:off x="6974387" y="3245320"/>
          <a:ext cx="2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80">
                <a:tc gridSpan="3"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Input</a:t>
                      </a:r>
                      <a:endParaRPr lang="en-IE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E" sz="16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Output</a:t>
                      </a:r>
                      <a:endParaRPr lang="en-IE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b="1" i="1" dirty="0" smtClean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b="1" i="1" dirty="0" smtClean="0"/>
                        <a:t>b</a:t>
                      </a:r>
                      <a:endParaRPr lang="en-IE" sz="1600" b="1" i="1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b="1" i="1" dirty="0" err="1" smtClean="0"/>
                        <a:t>c</a:t>
                      </a:r>
                      <a:r>
                        <a:rPr lang="en-IE" sz="1600" b="1" i="1" baseline="-25000" dirty="0" err="1" smtClean="0"/>
                        <a:t>in</a:t>
                      </a:r>
                      <a:endParaRPr lang="en-IE" sz="1600" b="1" i="1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i="1" dirty="0" smtClean="0"/>
                        <a:t>s</a:t>
                      </a:r>
                      <a:endParaRPr lang="en-IE" sz="1600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i="1" dirty="0" err="1" smtClean="0"/>
                        <a:t>c</a:t>
                      </a:r>
                      <a:r>
                        <a:rPr lang="en-IE" sz="1600" b="1" i="1" baseline="-25000" dirty="0" err="1" smtClean="0"/>
                        <a:t>out</a:t>
                      </a:r>
                      <a:endParaRPr lang="en-IE" sz="1600" b="1" i="1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E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E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IE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IE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>
                          <a:solidFill>
                            <a:srgbClr val="92D050"/>
                          </a:solidFill>
                        </a:rPr>
                        <a:t>0</a:t>
                      </a:r>
                      <a:endParaRPr lang="en-IE" sz="1600" b="1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0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/>
                        <a:t>1</a:t>
                      </a:r>
                      <a:endParaRPr lang="en-I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20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8" grpId="0"/>
      <p:bldP spid="25" grpId="0"/>
      <p:bldP spid="256" grpId="0"/>
      <p:bldP spid="2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Inspect simulation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30</a:t>
            </a:fld>
            <a:endParaRPr lang="en-I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7423891" cy="4351338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9039828" y="2750696"/>
            <a:ext cx="2313972" cy="2457912"/>
          </a:xfrm>
          <a:prstGeom prst="borderCallout1">
            <a:avLst>
              <a:gd name="adj1" fmla="val 50264"/>
              <a:gd name="adj2" fmla="val -694"/>
              <a:gd name="adj3" fmla="val 49391"/>
              <a:gd name="adj4" fmla="val -37117"/>
            </a:avLst>
          </a:prstGeom>
          <a:noFill/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IE" sz="2400" dirty="0" smtClean="0">
                <a:solidFill>
                  <a:schemeClr val="tx1"/>
                </a:solidFill>
              </a:rPr>
              <a:t>How do the grouped simulated signals reveal the logic of the system?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6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Amend </a:t>
            </a:r>
            <a:r>
              <a:rPr lang="en-IE" dirty="0" err="1" smtClean="0"/>
              <a:t>TestBench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E" dirty="0" smtClean="0"/>
              <a:t>Now, add/amend the code in the </a:t>
            </a:r>
            <a:r>
              <a:rPr lang="en-IE" dirty="0" err="1" smtClean="0"/>
              <a:t>ByteAdd_TB.vhd</a:t>
            </a:r>
            <a:r>
              <a:rPr lang="en-IE" dirty="0" smtClean="0"/>
              <a:t> to implement the 8-bit ripple carry test sequence that is illustrated in Side 4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Run the revised simulated testbench and use </a:t>
            </a:r>
            <a:r>
              <a:rPr lang="en-GB" dirty="0"/>
              <a:t>the slide marker to verify if the simulated design code </a:t>
            </a:r>
            <a:r>
              <a:rPr lang="en-GB" dirty="0" smtClean="0"/>
              <a:t>represents the </a:t>
            </a:r>
            <a:r>
              <a:rPr lang="en-GB" dirty="0"/>
              <a:t>design code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Copy </a:t>
            </a:r>
            <a:r>
              <a:rPr lang="en-GB" dirty="0"/>
              <a:t>of the verified simulation result </a:t>
            </a:r>
            <a:r>
              <a:rPr lang="en-GB" dirty="0" smtClean="0"/>
              <a:t>into </a:t>
            </a:r>
            <a:r>
              <a:rPr lang="en-GB" dirty="0"/>
              <a:t>your </a:t>
            </a:r>
            <a:r>
              <a:rPr lang="en-GB" dirty="0" smtClean="0"/>
              <a:t>report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582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Complete the </a:t>
            </a:r>
            <a:r>
              <a:rPr lang="en-IE" dirty="0"/>
              <a:t>truth table for AddByte_TB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744482"/>
              </p:ext>
            </p:extLst>
          </p:nvPr>
        </p:nvGraphicFramePr>
        <p:xfrm>
          <a:off x="838200" y="1690688"/>
          <a:ext cx="10515600" cy="420624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12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a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b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err="1">
                          <a:effectLst/>
                        </a:rPr>
                        <a:t>c</a:t>
                      </a:r>
                      <a:r>
                        <a:rPr lang="en-GB" sz="2400" baseline="-25000" dirty="0" err="1">
                          <a:effectLst/>
                        </a:rPr>
                        <a:t>in</a:t>
                      </a:r>
                      <a:endParaRPr lang="en-IE" sz="2400" b="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Expected Sum (a+b)</a:t>
                      </a:r>
                      <a:endParaRPr lang="en-IE" sz="2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Expected </a:t>
                      </a:r>
                      <a:endParaRPr lang="en-IE" sz="24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err="1">
                          <a:effectLst/>
                        </a:rPr>
                        <a:t>C</a:t>
                      </a:r>
                      <a:r>
                        <a:rPr lang="en-GB" sz="2400" baseline="-25000" dirty="0" err="1">
                          <a:effectLst/>
                        </a:rPr>
                        <a:t>out</a:t>
                      </a:r>
                      <a:endParaRPr lang="en-IE" sz="2400" b="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Correct</a:t>
                      </a:r>
                      <a:r>
                        <a:rPr lang="en-GB" sz="2400" dirty="0" smtClean="0">
                          <a:effectLst/>
                        </a:rPr>
                        <a:t>?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</a:rPr>
                        <a:t>Y/N 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0" dirty="0">
                          <a:effectLst/>
                        </a:rPr>
                        <a:t>00000000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00000000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0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00000000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0</a:t>
                      </a:r>
                      <a:endParaRPr lang="en-IE" sz="2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 </a:t>
                      </a:r>
                      <a:r>
                        <a:rPr lang="en-GB" sz="2400" dirty="0" smtClean="0">
                          <a:effectLst/>
                        </a:rPr>
                        <a:t>?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 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 </a:t>
                      </a: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E" sz="2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410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862"/>
            <a:ext cx="7566132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Open Elaborated Design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33</a:t>
            </a:fld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1036386" y="4343418"/>
            <a:ext cx="935083" cy="1777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283" y="3288655"/>
            <a:ext cx="3453388" cy="131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I/O Planning for Basys3 Package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34</a:t>
            </a:fld>
            <a:endParaRPr lang="en-IE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86" y="1989892"/>
            <a:ext cx="2920014" cy="4057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85519"/>
            <a:ext cx="7182019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4429209" y="4731162"/>
            <a:ext cx="1490328" cy="150052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917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Select the I/O pins and  I/O standard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35</a:t>
            </a:fld>
            <a:endParaRPr lang="en-IE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160"/>
            <a:ext cx="8105241" cy="4230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7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Create a </a:t>
            </a:r>
            <a:r>
              <a:rPr lang="en-IE" dirty="0" err="1"/>
              <a:t>Contraints.xdc</a:t>
            </a:r>
            <a:r>
              <a:rPr lang="en-IE" dirty="0"/>
              <a:t> </a:t>
            </a:r>
            <a:r>
              <a:rPr lang="en-IE" dirty="0" smtClean="0"/>
              <a:t>file</a:t>
            </a:r>
            <a:endParaRPr lang="en-I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6586" y="2429669"/>
            <a:ext cx="5619750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36</a:t>
            </a:fld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6643867" y="3836233"/>
            <a:ext cx="912877" cy="2843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7" name="TextBox 6"/>
          <p:cNvSpPr txBox="1"/>
          <p:nvPr/>
        </p:nvSpPr>
        <p:spPr>
          <a:xfrm>
            <a:off x="1215663" y="3401129"/>
            <a:ext cx="2925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/>
              <a:t>Press “</a:t>
            </a:r>
            <a:r>
              <a:rPr lang="en-IE" sz="2400" dirty="0" err="1" smtClean="0"/>
              <a:t>Cntl</a:t>
            </a:r>
            <a:r>
              <a:rPr lang="en-IE" sz="2400" dirty="0"/>
              <a:t>” + “s” </a:t>
            </a:r>
            <a:r>
              <a:rPr lang="en-IE" sz="2400" dirty="0" smtClean="0"/>
              <a:t/>
            </a:r>
            <a:br>
              <a:rPr lang="en-IE" sz="2400" dirty="0" smtClean="0"/>
            </a:br>
            <a:r>
              <a:rPr lang="en-IE" sz="2400" dirty="0" smtClean="0"/>
              <a:t>to create/save a </a:t>
            </a:r>
            <a:r>
              <a:rPr lang="en-IE" sz="2400" dirty="0" err="1" smtClean="0"/>
              <a:t>Contraints.xdc</a:t>
            </a:r>
            <a:r>
              <a:rPr lang="en-IE" sz="2400" dirty="0" smtClean="0"/>
              <a:t> </a:t>
            </a:r>
            <a:r>
              <a:rPr lang="en-IE" sz="24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16664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990" y="1825625"/>
            <a:ext cx="7182019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Select RTL Netlist to view the schematic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37</a:t>
            </a:fld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3854977" y="2441329"/>
            <a:ext cx="199133" cy="1966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Rounded Rectangle 7"/>
          <p:cNvSpPr/>
          <p:nvPr/>
        </p:nvSpPr>
        <p:spPr>
          <a:xfrm>
            <a:off x="4111650" y="3604382"/>
            <a:ext cx="548582" cy="1966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9" name="Rounded Rectangle 8"/>
          <p:cNvSpPr/>
          <p:nvPr/>
        </p:nvSpPr>
        <p:spPr>
          <a:xfrm>
            <a:off x="2780155" y="4687224"/>
            <a:ext cx="548582" cy="1966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44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77" y="2625683"/>
            <a:ext cx="4727523" cy="275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7114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You should get a view of the chain of 8 full adders required to build this 8-bit adder, together with the circuitry required to combine </a:t>
            </a:r>
            <a:r>
              <a:rPr lang="en-GB" sz="2400" dirty="0" smtClean="0"/>
              <a:t>them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Double-Click on a </a:t>
            </a:r>
            <a:r>
              <a:rPr lang="en-GB" sz="2400" dirty="0" smtClean="0"/>
              <a:t>“</a:t>
            </a:r>
            <a:r>
              <a:rPr lang="en-GB" sz="2400" dirty="0" err="1" smtClean="0"/>
              <a:t>Fulladd</a:t>
            </a:r>
            <a:r>
              <a:rPr lang="en-GB" sz="2400" dirty="0" smtClean="0"/>
              <a:t>” </a:t>
            </a:r>
            <a:r>
              <a:rPr lang="en-GB" sz="2400" dirty="0"/>
              <a:t>block to reveal </a:t>
            </a:r>
            <a:r>
              <a:rPr lang="en-GB" sz="2400" dirty="0" smtClean="0"/>
              <a:t>the sub blocks</a:t>
            </a:r>
            <a:endParaRPr lang="en-IE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Inspect the RTL Schematic: open sub-circuits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38</a:t>
            </a:fld>
            <a:endParaRPr lang="en-IE"/>
          </a:p>
        </p:txBody>
      </p:sp>
      <p:sp>
        <p:nvSpPr>
          <p:cNvPr id="8" name="Rounded Rectangle 7"/>
          <p:cNvSpPr/>
          <p:nvPr/>
        </p:nvSpPr>
        <p:spPr>
          <a:xfrm>
            <a:off x="7591170" y="3008694"/>
            <a:ext cx="188443" cy="18839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340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Inspect the RTL Schematic: open sub-circuits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94531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/>
              <a:t>Describe the </a:t>
            </a:r>
            <a:r>
              <a:rPr lang="en-GB" sz="2400" dirty="0"/>
              <a:t>combinational logic necessary to generate the carry out signal for each Full Adder </a:t>
            </a:r>
            <a:r>
              <a:rPr lang="en-GB" sz="2400" dirty="0" smtClean="0"/>
              <a:t>stage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Have a close look at </a:t>
            </a:r>
            <a:r>
              <a:rPr lang="en-IE" sz="2400" dirty="0" smtClean="0"/>
              <a:t>the RTL Schematic. Note: the </a:t>
            </a:r>
            <a:r>
              <a:rPr lang="en-IE" sz="2400" dirty="0"/>
              <a:t>carry input </a:t>
            </a:r>
            <a:r>
              <a:rPr lang="en-IE" sz="2400" dirty="0" smtClean="0"/>
              <a:t>(</a:t>
            </a:r>
            <a:r>
              <a:rPr lang="en-IE" sz="2400" dirty="0" err="1" smtClean="0"/>
              <a:t>c</a:t>
            </a:r>
            <a:r>
              <a:rPr lang="en-IE" sz="2400" baseline="-25000" dirty="0" err="1" smtClean="0"/>
              <a:t>in</a:t>
            </a:r>
            <a:r>
              <a:rPr lang="en-IE" sz="2400" dirty="0" smtClean="0"/>
              <a:t>) at </a:t>
            </a:r>
            <a:r>
              <a:rPr lang="en-IE" sz="2400" dirty="0"/>
              <a:t>the top of the diagram feeds into the first full </a:t>
            </a:r>
            <a:r>
              <a:rPr lang="en-IE" sz="2400" dirty="0" smtClean="0"/>
              <a:t>adder </a:t>
            </a:r>
          </a:p>
          <a:p>
            <a:pPr>
              <a:lnSpc>
                <a:spcPct val="150000"/>
              </a:lnSpc>
            </a:pPr>
            <a:r>
              <a:rPr lang="en-IE" sz="2400" dirty="0" smtClean="0"/>
              <a:t>The </a:t>
            </a:r>
            <a:r>
              <a:rPr lang="en-IE" sz="2400" dirty="0" err="1" smtClean="0"/>
              <a:t>carry_out</a:t>
            </a:r>
            <a:r>
              <a:rPr lang="en-IE" sz="2400" dirty="0" smtClean="0"/>
              <a:t> </a:t>
            </a:r>
            <a:r>
              <a:rPr lang="en-IE" sz="2400" dirty="0"/>
              <a:t>from here is the </a:t>
            </a:r>
            <a:r>
              <a:rPr lang="en-IE" sz="2400" dirty="0" err="1" smtClean="0"/>
              <a:t>carry_in</a:t>
            </a:r>
            <a:r>
              <a:rPr lang="en-IE" sz="2400" dirty="0" smtClean="0"/>
              <a:t> </a:t>
            </a:r>
            <a:r>
              <a:rPr lang="en-IE" sz="2400" dirty="0"/>
              <a:t>of the next </a:t>
            </a:r>
            <a:r>
              <a:rPr lang="en-IE" sz="2400" dirty="0" smtClean="0"/>
              <a:t>stage </a:t>
            </a:r>
            <a:endParaRPr lang="en-IE" sz="2400" dirty="0"/>
          </a:p>
          <a:p>
            <a:pPr>
              <a:lnSpc>
                <a:spcPct val="150000"/>
              </a:lnSpc>
            </a:pPr>
            <a:r>
              <a:rPr lang="en-IE" sz="2400" dirty="0"/>
              <a:t>In this way, the </a:t>
            </a:r>
            <a:r>
              <a:rPr lang="en-IE" sz="2400" dirty="0" smtClean="0"/>
              <a:t>carries ripple </a:t>
            </a:r>
            <a:r>
              <a:rPr lang="en-IE" sz="2400" dirty="0"/>
              <a:t>through the </a:t>
            </a:r>
            <a:r>
              <a:rPr lang="en-IE" sz="2400" dirty="0" smtClean="0"/>
              <a:t>cascaded circuit</a:t>
            </a: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39</a:t>
            </a:fld>
            <a:endParaRPr lang="en-I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514" y="2044323"/>
            <a:ext cx="2570286" cy="1459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2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263"/>
          <p:cNvSpPr txBox="1"/>
          <p:nvPr/>
        </p:nvSpPr>
        <p:spPr>
          <a:xfrm flipH="1">
            <a:off x="11271458" y="4520613"/>
            <a:ext cx="28886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1600" b="1" dirty="0" smtClean="0">
                <a:solidFill>
                  <a:srgbClr val="00B050"/>
                </a:solidFill>
              </a:rPr>
              <a:t>0</a:t>
            </a:r>
            <a:endParaRPr lang="en-IE" sz="1600" b="1" dirty="0">
              <a:solidFill>
                <a:srgbClr val="00B050"/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 flipH="1">
            <a:off x="408419" y="4751251"/>
            <a:ext cx="4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err="1" smtClean="0"/>
              <a:t>c</a:t>
            </a:r>
            <a:r>
              <a:rPr lang="en-IE" i="1" baseline="-25000" dirty="0" err="1" smtClean="0"/>
              <a:t>out</a:t>
            </a:r>
            <a:endParaRPr lang="en-IE" i="1" baseline="-25000" dirty="0"/>
          </a:p>
        </p:txBody>
      </p:sp>
      <p:sp>
        <p:nvSpPr>
          <p:cNvPr id="1032" name="Content Placeholder 103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dirty="0"/>
              <a:t>A full adder adds binary numbers and accounts for values carried in </a:t>
            </a:r>
            <a:r>
              <a:rPr lang="en-IE" sz="2400" dirty="0" smtClean="0"/>
              <a:t>and out </a:t>
            </a:r>
          </a:p>
          <a:p>
            <a:pPr>
              <a:lnSpc>
                <a:spcPct val="150000"/>
              </a:lnSpc>
            </a:pPr>
            <a:r>
              <a:rPr lang="en-IE" sz="2400" dirty="0" smtClean="0"/>
              <a:t>A 1-bit </a:t>
            </a:r>
            <a:r>
              <a:rPr lang="en-IE" sz="2400" dirty="0"/>
              <a:t>full adder adds three </a:t>
            </a:r>
            <a:r>
              <a:rPr lang="en-IE" sz="2400" dirty="0" smtClean="0"/>
              <a:t>1-bit </a:t>
            </a:r>
            <a:r>
              <a:rPr lang="en-IE" sz="2400" dirty="0"/>
              <a:t>numbers, often written </a:t>
            </a:r>
            <a:r>
              <a:rPr lang="en-IE" sz="2400" dirty="0" smtClean="0"/>
              <a:t>as: </a:t>
            </a:r>
            <a:r>
              <a:rPr lang="en-IE" sz="2400" i="1" dirty="0" smtClean="0"/>
              <a:t>a</a:t>
            </a:r>
            <a:r>
              <a:rPr lang="en-IE" sz="2400" dirty="0" smtClean="0"/>
              <a:t>, </a:t>
            </a:r>
            <a:r>
              <a:rPr lang="en-IE" sz="2400" i="1" dirty="0" smtClean="0"/>
              <a:t>b</a:t>
            </a:r>
            <a:r>
              <a:rPr lang="en-IE" sz="2400" dirty="0" smtClean="0"/>
              <a:t>, </a:t>
            </a:r>
            <a:r>
              <a:rPr lang="en-IE" sz="2400" dirty="0"/>
              <a:t>and </a:t>
            </a:r>
            <a:r>
              <a:rPr lang="en-IE" sz="2400" i="1" dirty="0" err="1" smtClean="0"/>
              <a:t>c</a:t>
            </a:r>
            <a:r>
              <a:rPr lang="en-IE" sz="2400" i="1" baseline="-25000" dirty="0" err="1" smtClean="0"/>
              <a:t>in</a:t>
            </a:r>
            <a:endParaRPr lang="en-IE" sz="2400" i="1" baseline="-25000" dirty="0" smtClean="0"/>
          </a:p>
          <a:p>
            <a:pPr>
              <a:lnSpc>
                <a:spcPct val="150000"/>
              </a:lnSpc>
            </a:pPr>
            <a:r>
              <a:rPr lang="en-IE" sz="2400" dirty="0" smtClean="0"/>
              <a:t>The animated sequence in the 8-bit adders illustrates the steps taken</a:t>
            </a:r>
            <a:endParaRPr lang="en-IE" sz="2400" dirty="0"/>
          </a:p>
        </p:txBody>
      </p:sp>
      <p:sp>
        <p:nvSpPr>
          <p:cNvPr id="121" name="TextBox 120"/>
          <p:cNvSpPr txBox="1"/>
          <p:nvPr/>
        </p:nvSpPr>
        <p:spPr>
          <a:xfrm flipH="1">
            <a:off x="1762537" y="47512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c</a:t>
            </a:r>
            <a:r>
              <a:rPr lang="en-IE" i="1" baseline="-25000" dirty="0" smtClean="0"/>
              <a:t>7</a:t>
            </a:r>
            <a:endParaRPr lang="en-IE" i="1" baseline="-250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1027991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a</a:t>
            </a:r>
            <a:r>
              <a:rPr lang="en-IE" i="1" baseline="-25000" dirty="0" smtClean="0"/>
              <a:t>7</a:t>
            </a:r>
            <a:endParaRPr lang="en-IE" i="1" baseline="-25000" dirty="0"/>
          </a:p>
        </p:txBody>
      </p:sp>
      <p:cxnSp>
        <p:nvCxnSpPr>
          <p:cNvPr id="126" name="Straight Arrow Connector 125"/>
          <p:cNvCxnSpPr/>
          <p:nvPr/>
        </p:nvCxnSpPr>
        <p:spPr>
          <a:xfrm rot="5400000" flipV="1">
            <a:off x="632587" y="4636736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841654" y="4698955"/>
            <a:ext cx="936000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200" dirty="0" smtClean="0"/>
              <a:t>Full Adder 7</a:t>
            </a:r>
            <a:endParaRPr lang="en-IE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197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577079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1570369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b</a:t>
            </a:r>
            <a:r>
              <a:rPr lang="en-IE" i="1" baseline="-25000" dirty="0" smtClean="0"/>
              <a:t>7</a:t>
            </a:r>
            <a:endParaRPr lang="en-IE" i="1" baseline="-25000" dirty="0"/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1308940" y="431653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 flipH="1">
            <a:off x="1309332" y="4211435"/>
            <a:ext cx="3529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i="1" dirty="0" smtClean="0"/>
              <a:t>s</a:t>
            </a:r>
            <a:r>
              <a:rPr lang="en-IE" i="1" baseline="-25000" dirty="0" smtClean="0"/>
              <a:t>0</a:t>
            </a:r>
            <a:endParaRPr lang="en-IE" i="1" baseline="-25000" dirty="0"/>
          </a:p>
        </p:txBody>
      </p:sp>
      <p:sp>
        <p:nvSpPr>
          <p:cNvPr id="129" name="TextBox 128"/>
          <p:cNvSpPr txBox="1"/>
          <p:nvPr/>
        </p:nvSpPr>
        <p:spPr>
          <a:xfrm flipH="1">
            <a:off x="3106895" y="47512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c</a:t>
            </a:r>
            <a:r>
              <a:rPr lang="en-IE" i="1" baseline="-25000" dirty="0" smtClean="0"/>
              <a:t>6</a:t>
            </a:r>
            <a:endParaRPr lang="en-IE" i="1" baseline="-25000" dirty="0"/>
          </a:p>
        </p:txBody>
      </p:sp>
      <p:cxnSp>
        <p:nvCxnSpPr>
          <p:cNvPr id="120" name="Straight Arrow Connector 119"/>
          <p:cNvCxnSpPr/>
          <p:nvPr/>
        </p:nvCxnSpPr>
        <p:spPr>
          <a:xfrm rot="5400000" flipV="1">
            <a:off x="1976945" y="4636736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 flipH="1">
            <a:off x="2186012" y="4698955"/>
            <a:ext cx="936000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200" dirty="0" smtClean="0"/>
              <a:t>Full Adder 6</a:t>
            </a:r>
            <a:endParaRPr lang="en-IE" sz="1200" dirty="0"/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2383555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 flipH="1">
            <a:off x="2372349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a</a:t>
            </a:r>
            <a:r>
              <a:rPr lang="en-IE" i="1" baseline="-25000" dirty="0" smtClean="0"/>
              <a:t>6</a:t>
            </a:r>
            <a:endParaRPr lang="en-IE" i="1" baseline="-25000" dirty="0"/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921437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 flipH="1">
            <a:off x="2917933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b</a:t>
            </a:r>
            <a:r>
              <a:rPr lang="en-IE" i="1" baseline="-25000" dirty="0" smtClean="0"/>
              <a:t>6</a:t>
            </a:r>
            <a:endParaRPr lang="en-IE" i="1" baseline="-25000" dirty="0"/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2653298" y="431653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 flipH="1">
            <a:off x="4451252" y="47512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c</a:t>
            </a:r>
            <a:r>
              <a:rPr lang="en-IE" i="1" baseline="-25000" dirty="0" smtClean="0"/>
              <a:t>5</a:t>
            </a:r>
            <a:endParaRPr lang="en-IE" i="1" baseline="-25000" dirty="0"/>
          </a:p>
        </p:txBody>
      </p:sp>
      <p:sp>
        <p:nvSpPr>
          <p:cNvPr id="138" name="TextBox 137"/>
          <p:cNvSpPr txBox="1"/>
          <p:nvPr/>
        </p:nvSpPr>
        <p:spPr>
          <a:xfrm flipH="1">
            <a:off x="2653690" y="4211435"/>
            <a:ext cx="3529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i="1" dirty="0" smtClean="0"/>
              <a:t>s</a:t>
            </a:r>
            <a:r>
              <a:rPr lang="en-IE" i="1" baseline="-25000" dirty="0" smtClean="0"/>
              <a:t>1</a:t>
            </a:r>
            <a:endParaRPr lang="en-IE" i="1" baseline="-25000" dirty="0"/>
          </a:p>
        </p:txBody>
      </p:sp>
      <p:cxnSp>
        <p:nvCxnSpPr>
          <p:cNvPr id="136" name="Straight Arrow Connector 135"/>
          <p:cNvCxnSpPr/>
          <p:nvPr/>
        </p:nvCxnSpPr>
        <p:spPr>
          <a:xfrm rot="5400000" flipV="1">
            <a:off x="3321303" y="4636736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 flipH="1">
            <a:off x="3530369" y="4698955"/>
            <a:ext cx="936000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200" dirty="0" smtClean="0"/>
              <a:t>Full Adder 5</a:t>
            </a:r>
            <a:endParaRPr lang="en-IE" sz="1200" dirty="0"/>
          </a:p>
        </p:txBody>
      </p:sp>
      <p:cxnSp>
        <p:nvCxnSpPr>
          <p:cNvPr id="160" name="Straight Arrow Connector 159"/>
          <p:cNvCxnSpPr/>
          <p:nvPr/>
        </p:nvCxnSpPr>
        <p:spPr>
          <a:xfrm flipV="1">
            <a:off x="3727912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flipH="1">
            <a:off x="3716706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a</a:t>
            </a:r>
            <a:r>
              <a:rPr lang="en-IE" i="1" baseline="-25000" dirty="0" smtClean="0"/>
              <a:t>5</a:t>
            </a:r>
            <a:endParaRPr lang="en-IE" i="1" baseline="-25000" dirty="0"/>
          </a:p>
        </p:txBody>
      </p:sp>
      <p:cxnSp>
        <p:nvCxnSpPr>
          <p:cNvPr id="158" name="Straight Arrow Connector 157"/>
          <p:cNvCxnSpPr/>
          <p:nvPr/>
        </p:nvCxnSpPr>
        <p:spPr>
          <a:xfrm flipV="1">
            <a:off x="4265794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 flipH="1">
            <a:off x="4262290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b</a:t>
            </a:r>
            <a:r>
              <a:rPr lang="en-IE" i="1" baseline="-25000" dirty="0" smtClean="0"/>
              <a:t>5</a:t>
            </a:r>
            <a:endParaRPr lang="en-IE" i="1" baseline="-25000" dirty="0"/>
          </a:p>
        </p:txBody>
      </p:sp>
      <p:cxnSp>
        <p:nvCxnSpPr>
          <p:cNvPr id="154" name="Straight Arrow Connector 153"/>
          <p:cNvCxnSpPr/>
          <p:nvPr/>
        </p:nvCxnSpPr>
        <p:spPr>
          <a:xfrm flipV="1">
            <a:off x="3997655" y="431653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 flipH="1">
            <a:off x="7139966" y="47512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c</a:t>
            </a:r>
            <a:r>
              <a:rPr lang="en-IE" i="1" baseline="-25000" dirty="0" smtClean="0"/>
              <a:t>3</a:t>
            </a:r>
            <a:endParaRPr lang="en-IE" i="1" baseline="-25000" dirty="0"/>
          </a:p>
        </p:txBody>
      </p:sp>
      <p:sp>
        <p:nvSpPr>
          <p:cNvPr id="155" name="TextBox 154"/>
          <p:cNvSpPr txBox="1"/>
          <p:nvPr/>
        </p:nvSpPr>
        <p:spPr>
          <a:xfrm flipH="1">
            <a:off x="3998047" y="4211435"/>
            <a:ext cx="3529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i="1" dirty="0" smtClean="0"/>
              <a:t>s</a:t>
            </a:r>
            <a:r>
              <a:rPr lang="en-IE" i="1" baseline="-25000" dirty="0" smtClean="0"/>
              <a:t>2</a:t>
            </a:r>
            <a:endParaRPr lang="en-IE" i="1" baseline="-25000" dirty="0"/>
          </a:p>
        </p:txBody>
      </p:sp>
      <p:cxnSp>
        <p:nvCxnSpPr>
          <p:cNvPr id="153" name="Straight Arrow Connector 152"/>
          <p:cNvCxnSpPr/>
          <p:nvPr/>
        </p:nvCxnSpPr>
        <p:spPr>
          <a:xfrm rot="5400000" flipV="1">
            <a:off x="4665660" y="4636736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 flipH="1">
            <a:off x="6219083" y="4698955"/>
            <a:ext cx="936000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200" dirty="0" smtClean="0"/>
              <a:t>Full Adder 3</a:t>
            </a:r>
            <a:endParaRPr lang="en-IE" sz="1200" dirty="0"/>
          </a:p>
        </p:txBody>
      </p:sp>
      <p:cxnSp>
        <p:nvCxnSpPr>
          <p:cNvPr id="177" name="Straight Arrow Connector 176"/>
          <p:cNvCxnSpPr/>
          <p:nvPr/>
        </p:nvCxnSpPr>
        <p:spPr>
          <a:xfrm flipV="1">
            <a:off x="6416626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 flipH="1">
            <a:off x="6405420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a</a:t>
            </a:r>
            <a:r>
              <a:rPr lang="en-IE" i="1" baseline="-25000" dirty="0" smtClean="0"/>
              <a:t>3</a:t>
            </a:r>
            <a:endParaRPr lang="en-IE" i="1" baseline="-25000" dirty="0"/>
          </a:p>
        </p:txBody>
      </p:sp>
      <p:cxnSp>
        <p:nvCxnSpPr>
          <p:cNvPr id="175" name="Straight Arrow Connector 174"/>
          <p:cNvCxnSpPr/>
          <p:nvPr/>
        </p:nvCxnSpPr>
        <p:spPr>
          <a:xfrm flipV="1">
            <a:off x="6954508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 flipH="1">
            <a:off x="6951004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b</a:t>
            </a:r>
            <a:r>
              <a:rPr lang="en-IE" i="1" baseline="-25000" dirty="0" smtClean="0"/>
              <a:t>3</a:t>
            </a:r>
            <a:endParaRPr lang="en-IE" i="1" baseline="-25000" dirty="0"/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6686369" y="431653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 flipH="1">
            <a:off x="5795609" y="47512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c</a:t>
            </a:r>
            <a:r>
              <a:rPr lang="en-IE" i="1" baseline="-25000" dirty="0" smtClean="0"/>
              <a:t>4</a:t>
            </a:r>
            <a:endParaRPr lang="en-IE" i="1" baseline="-25000" dirty="0"/>
          </a:p>
        </p:txBody>
      </p:sp>
      <p:sp>
        <p:nvSpPr>
          <p:cNvPr id="172" name="TextBox 171"/>
          <p:cNvSpPr txBox="1"/>
          <p:nvPr/>
        </p:nvSpPr>
        <p:spPr>
          <a:xfrm flipH="1">
            <a:off x="6686761" y="4211435"/>
            <a:ext cx="3529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i="1" dirty="0" smtClean="0"/>
              <a:t>s</a:t>
            </a:r>
            <a:r>
              <a:rPr lang="en-IE" i="1" baseline="-25000" dirty="0" smtClean="0"/>
              <a:t>4</a:t>
            </a:r>
            <a:endParaRPr lang="en-IE" i="1" baseline="-25000" dirty="0"/>
          </a:p>
        </p:txBody>
      </p:sp>
      <p:cxnSp>
        <p:nvCxnSpPr>
          <p:cNvPr id="170" name="Straight Arrow Connector 169"/>
          <p:cNvCxnSpPr/>
          <p:nvPr/>
        </p:nvCxnSpPr>
        <p:spPr>
          <a:xfrm rot="5400000" flipV="1">
            <a:off x="7354374" y="4636736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 flipH="1">
            <a:off x="4874726" y="4698955"/>
            <a:ext cx="936000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200" dirty="0" smtClean="0"/>
              <a:t>Full Adder 4</a:t>
            </a:r>
            <a:endParaRPr lang="en-IE" sz="1200" dirty="0"/>
          </a:p>
        </p:txBody>
      </p:sp>
      <p:cxnSp>
        <p:nvCxnSpPr>
          <p:cNvPr id="194" name="Straight Arrow Connector 193"/>
          <p:cNvCxnSpPr/>
          <p:nvPr/>
        </p:nvCxnSpPr>
        <p:spPr>
          <a:xfrm flipV="1">
            <a:off x="5072269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 flipH="1">
            <a:off x="5061063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a</a:t>
            </a:r>
            <a:r>
              <a:rPr lang="en-IE" i="1" baseline="-25000" dirty="0" smtClean="0"/>
              <a:t>4</a:t>
            </a:r>
            <a:endParaRPr lang="en-IE" i="1" baseline="-25000" dirty="0"/>
          </a:p>
        </p:txBody>
      </p:sp>
      <p:cxnSp>
        <p:nvCxnSpPr>
          <p:cNvPr id="192" name="Straight Arrow Connector 191"/>
          <p:cNvCxnSpPr/>
          <p:nvPr/>
        </p:nvCxnSpPr>
        <p:spPr>
          <a:xfrm flipV="1">
            <a:off x="5610151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 flipH="1">
            <a:off x="5606647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b</a:t>
            </a:r>
            <a:r>
              <a:rPr lang="en-IE" i="1" baseline="-25000" dirty="0" smtClean="0"/>
              <a:t>4</a:t>
            </a:r>
            <a:endParaRPr lang="en-IE" i="1" baseline="-25000" dirty="0"/>
          </a:p>
        </p:txBody>
      </p:sp>
      <p:cxnSp>
        <p:nvCxnSpPr>
          <p:cNvPr id="188" name="Straight Arrow Connector 187"/>
          <p:cNvCxnSpPr/>
          <p:nvPr/>
        </p:nvCxnSpPr>
        <p:spPr>
          <a:xfrm flipV="1">
            <a:off x="5342012" y="431653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 flipH="1">
            <a:off x="8484323" y="47512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c</a:t>
            </a:r>
            <a:r>
              <a:rPr lang="en-IE" i="1" baseline="-25000" dirty="0" smtClean="0"/>
              <a:t>2</a:t>
            </a:r>
            <a:endParaRPr lang="en-IE" i="1" baseline="-25000" dirty="0"/>
          </a:p>
        </p:txBody>
      </p:sp>
      <p:sp>
        <p:nvSpPr>
          <p:cNvPr id="189" name="TextBox 188"/>
          <p:cNvSpPr txBox="1"/>
          <p:nvPr/>
        </p:nvSpPr>
        <p:spPr>
          <a:xfrm flipH="1">
            <a:off x="5342404" y="4211435"/>
            <a:ext cx="3529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i="1" dirty="0" smtClean="0"/>
              <a:t>s</a:t>
            </a:r>
            <a:r>
              <a:rPr lang="en-IE" i="1" baseline="-25000" dirty="0" smtClean="0"/>
              <a:t>3</a:t>
            </a:r>
            <a:endParaRPr lang="en-IE" i="1" baseline="-25000" dirty="0"/>
          </a:p>
        </p:txBody>
      </p:sp>
      <p:cxnSp>
        <p:nvCxnSpPr>
          <p:cNvPr id="187" name="Straight Arrow Connector 186"/>
          <p:cNvCxnSpPr/>
          <p:nvPr/>
        </p:nvCxnSpPr>
        <p:spPr>
          <a:xfrm rot="5400000" flipV="1">
            <a:off x="6010017" y="4636736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flipH="1">
            <a:off x="7563440" y="4698955"/>
            <a:ext cx="936000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200" dirty="0" smtClean="0"/>
              <a:t>Full Adder 2</a:t>
            </a:r>
            <a:endParaRPr lang="en-IE" sz="1200" dirty="0"/>
          </a:p>
        </p:txBody>
      </p:sp>
      <p:cxnSp>
        <p:nvCxnSpPr>
          <p:cNvPr id="211" name="Straight Arrow Connector 210"/>
          <p:cNvCxnSpPr/>
          <p:nvPr/>
        </p:nvCxnSpPr>
        <p:spPr>
          <a:xfrm flipV="1">
            <a:off x="7760983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flipH="1">
            <a:off x="7749777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a</a:t>
            </a:r>
            <a:r>
              <a:rPr lang="en-IE" i="1" baseline="-25000" dirty="0" smtClean="0"/>
              <a:t>2</a:t>
            </a:r>
            <a:endParaRPr lang="en-IE" i="1" baseline="-25000" dirty="0"/>
          </a:p>
        </p:txBody>
      </p:sp>
      <p:cxnSp>
        <p:nvCxnSpPr>
          <p:cNvPr id="209" name="Straight Arrow Connector 208"/>
          <p:cNvCxnSpPr/>
          <p:nvPr/>
        </p:nvCxnSpPr>
        <p:spPr>
          <a:xfrm flipV="1">
            <a:off x="8298865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 flipH="1">
            <a:off x="8295361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b</a:t>
            </a:r>
            <a:r>
              <a:rPr lang="en-IE" i="1" baseline="-25000" dirty="0" smtClean="0"/>
              <a:t>2</a:t>
            </a:r>
            <a:endParaRPr lang="en-IE" i="1" baseline="-25000" dirty="0"/>
          </a:p>
        </p:txBody>
      </p:sp>
      <p:cxnSp>
        <p:nvCxnSpPr>
          <p:cNvPr id="205" name="Straight Arrow Connector 204"/>
          <p:cNvCxnSpPr/>
          <p:nvPr/>
        </p:nvCxnSpPr>
        <p:spPr>
          <a:xfrm flipV="1">
            <a:off x="8030726" y="431653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 flipH="1">
            <a:off x="9828680" y="47512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c</a:t>
            </a:r>
            <a:r>
              <a:rPr lang="en-IE" i="1" baseline="-25000" dirty="0" smtClean="0"/>
              <a:t>1</a:t>
            </a:r>
            <a:endParaRPr lang="en-IE" i="1" baseline="-25000" dirty="0"/>
          </a:p>
        </p:txBody>
      </p:sp>
      <p:sp>
        <p:nvSpPr>
          <p:cNvPr id="206" name="TextBox 205"/>
          <p:cNvSpPr txBox="1"/>
          <p:nvPr/>
        </p:nvSpPr>
        <p:spPr>
          <a:xfrm flipH="1">
            <a:off x="8031118" y="4211435"/>
            <a:ext cx="3529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i="1" dirty="0" smtClean="0"/>
              <a:t>s</a:t>
            </a:r>
            <a:r>
              <a:rPr lang="en-IE" i="1" baseline="-25000" dirty="0" smtClean="0"/>
              <a:t>2</a:t>
            </a:r>
            <a:endParaRPr lang="en-IE" i="1" baseline="-25000" dirty="0"/>
          </a:p>
        </p:txBody>
      </p:sp>
      <p:cxnSp>
        <p:nvCxnSpPr>
          <p:cNvPr id="204" name="Straight Arrow Connector 203"/>
          <p:cNvCxnSpPr/>
          <p:nvPr/>
        </p:nvCxnSpPr>
        <p:spPr>
          <a:xfrm rot="5400000" flipV="1">
            <a:off x="8698731" y="4636736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 flipH="1">
            <a:off x="8907797" y="4698955"/>
            <a:ext cx="936000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200" dirty="0" smtClean="0"/>
              <a:t>Full Adder 1</a:t>
            </a:r>
            <a:endParaRPr lang="en-IE" sz="1200" dirty="0"/>
          </a:p>
        </p:txBody>
      </p:sp>
      <p:cxnSp>
        <p:nvCxnSpPr>
          <p:cNvPr id="228" name="Straight Arrow Connector 227"/>
          <p:cNvCxnSpPr/>
          <p:nvPr/>
        </p:nvCxnSpPr>
        <p:spPr>
          <a:xfrm flipV="1">
            <a:off x="9105340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 flipH="1">
            <a:off x="9094134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a</a:t>
            </a:r>
            <a:r>
              <a:rPr lang="en-IE" i="1" baseline="-25000" dirty="0" smtClean="0"/>
              <a:t>1</a:t>
            </a:r>
            <a:endParaRPr lang="en-IE" i="1" baseline="-25000" dirty="0"/>
          </a:p>
        </p:txBody>
      </p:sp>
      <p:cxnSp>
        <p:nvCxnSpPr>
          <p:cNvPr id="226" name="Straight Arrow Connector 225"/>
          <p:cNvCxnSpPr/>
          <p:nvPr/>
        </p:nvCxnSpPr>
        <p:spPr>
          <a:xfrm flipV="1">
            <a:off x="9643222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 flipH="1">
            <a:off x="9639718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b</a:t>
            </a:r>
            <a:r>
              <a:rPr lang="en-IE" i="1" baseline="-25000" dirty="0" smtClean="0"/>
              <a:t>1</a:t>
            </a:r>
            <a:endParaRPr lang="en-IE" i="1" baseline="-25000" dirty="0"/>
          </a:p>
        </p:txBody>
      </p:sp>
      <p:cxnSp>
        <p:nvCxnSpPr>
          <p:cNvPr id="222" name="Straight Arrow Connector 221"/>
          <p:cNvCxnSpPr/>
          <p:nvPr/>
        </p:nvCxnSpPr>
        <p:spPr>
          <a:xfrm flipV="1">
            <a:off x="9375083" y="431653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 flipH="1">
            <a:off x="11173037" y="47512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c</a:t>
            </a:r>
            <a:r>
              <a:rPr lang="en-IE" i="1" baseline="-25000" dirty="0" smtClean="0"/>
              <a:t>0</a:t>
            </a:r>
            <a:endParaRPr lang="en-IE" i="1" baseline="-25000" dirty="0"/>
          </a:p>
        </p:txBody>
      </p:sp>
      <p:sp>
        <p:nvSpPr>
          <p:cNvPr id="223" name="TextBox 222"/>
          <p:cNvSpPr txBox="1"/>
          <p:nvPr/>
        </p:nvSpPr>
        <p:spPr>
          <a:xfrm flipH="1">
            <a:off x="9375475" y="4211435"/>
            <a:ext cx="3529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i="1" dirty="0" smtClean="0"/>
              <a:t>s</a:t>
            </a:r>
            <a:r>
              <a:rPr lang="en-IE" i="1" baseline="-25000" dirty="0" smtClean="0"/>
              <a:t>1</a:t>
            </a:r>
            <a:endParaRPr lang="en-IE" i="1" baseline="-25000" dirty="0"/>
          </a:p>
        </p:txBody>
      </p:sp>
      <p:cxnSp>
        <p:nvCxnSpPr>
          <p:cNvPr id="221" name="Straight Arrow Connector 220"/>
          <p:cNvCxnSpPr/>
          <p:nvPr/>
        </p:nvCxnSpPr>
        <p:spPr>
          <a:xfrm rot="5400000" flipV="1">
            <a:off x="10043088" y="4636736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 flipH="1">
            <a:off x="10252154" y="4698955"/>
            <a:ext cx="936000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200" dirty="0" smtClean="0"/>
              <a:t>Full Adder 0</a:t>
            </a:r>
            <a:endParaRPr lang="en-IE" sz="1200" dirty="0"/>
          </a:p>
        </p:txBody>
      </p:sp>
      <p:cxnSp>
        <p:nvCxnSpPr>
          <p:cNvPr id="245" name="Straight Arrow Connector 244"/>
          <p:cNvCxnSpPr/>
          <p:nvPr/>
        </p:nvCxnSpPr>
        <p:spPr>
          <a:xfrm flipV="1">
            <a:off x="10449697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 flipH="1">
            <a:off x="10438491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a</a:t>
            </a:r>
            <a:r>
              <a:rPr lang="en-IE" i="1" baseline="-25000" dirty="0" smtClean="0"/>
              <a:t>0</a:t>
            </a:r>
            <a:endParaRPr lang="en-IE" i="1" baseline="-25000" dirty="0"/>
          </a:p>
        </p:txBody>
      </p:sp>
      <p:cxnSp>
        <p:nvCxnSpPr>
          <p:cNvPr id="243" name="Straight Arrow Connector 242"/>
          <p:cNvCxnSpPr/>
          <p:nvPr/>
        </p:nvCxnSpPr>
        <p:spPr>
          <a:xfrm flipV="1">
            <a:off x="10987579" y="4975954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/>
          <p:cNvSpPr txBox="1"/>
          <p:nvPr/>
        </p:nvSpPr>
        <p:spPr>
          <a:xfrm flipH="1">
            <a:off x="10984075" y="509160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i="1" dirty="0" smtClean="0"/>
              <a:t>b</a:t>
            </a:r>
            <a:r>
              <a:rPr lang="en-IE" i="1" baseline="-25000" dirty="0" smtClean="0"/>
              <a:t>0</a:t>
            </a:r>
            <a:endParaRPr lang="en-IE" i="1" baseline="-25000" dirty="0"/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10719440" y="4316530"/>
            <a:ext cx="1428" cy="400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 flipH="1">
            <a:off x="10719832" y="4211435"/>
            <a:ext cx="3529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i="1" dirty="0" smtClean="0"/>
              <a:t>s</a:t>
            </a:r>
            <a:r>
              <a:rPr lang="en-IE" i="1" baseline="-25000" dirty="0" smtClean="0"/>
              <a:t>0</a:t>
            </a:r>
            <a:endParaRPr lang="en-IE" i="1" baseline="-25000" dirty="0"/>
          </a:p>
        </p:txBody>
      </p:sp>
      <p:cxnSp>
        <p:nvCxnSpPr>
          <p:cNvPr id="1027" name="Straight Connector 1026"/>
          <p:cNvCxnSpPr/>
          <p:nvPr/>
        </p:nvCxnSpPr>
        <p:spPr>
          <a:xfrm flipH="1">
            <a:off x="11196946" y="4836026"/>
            <a:ext cx="38209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Cascaded 8-Bit </a:t>
            </a:r>
            <a:r>
              <a:rPr lang="en-IE" dirty="0"/>
              <a:t>Adder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</a:t>
            </a:fld>
            <a:endParaRPr lang="en-IE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889212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E" sz="1600" b="1" dirty="0" smtClean="0">
                <a:solidFill>
                  <a:srgbClr val="C00000"/>
                </a:solidFill>
              </a:rPr>
              <a:t>0</a:t>
            </a:r>
            <a:endParaRPr lang="en-IE" sz="1600" b="1" dirty="0">
              <a:solidFill>
                <a:srgbClr val="C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 flipH="1">
            <a:off x="1164805" y="3981665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sz="1600" b="1" dirty="0" smtClean="0">
                <a:solidFill>
                  <a:srgbClr val="7030A0"/>
                </a:solidFill>
              </a:rPr>
              <a:t>0</a:t>
            </a:r>
            <a:endParaRPr lang="en-IE" sz="16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1428019" y="5341575"/>
            <a:ext cx="28886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IE" sz="1600" b="1" dirty="0" smtClean="0">
                <a:solidFill>
                  <a:srgbClr val="0070C0"/>
                </a:solidFill>
              </a:rPr>
              <a:t>1</a:t>
            </a:r>
            <a:endParaRPr lang="en-IE" sz="1600" b="1" dirty="0">
              <a:solidFill>
                <a:srgbClr val="0070C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 flipH="1">
            <a:off x="2241399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E" sz="1600" b="1" dirty="0" smtClean="0">
                <a:solidFill>
                  <a:srgbClr val="C00000"/>
                </a:solidFill>
              </a:rPr>
              <a:t>1</a:t>
            </a:r>
            <a:endParaRPr lang="en-IE" sz="1600" b="1" dirty="0">
              <a:solidFill>
                <a:srgbClr val="C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 flipH="1">
            <a:off x="2509163" y="3981665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sz="1600" b="1" dirty="0" smtClean="0">
                <a:solidFill>
                  <a:srgbClr val="7030A0"/>
                </a:solidFill>
              </a:rPr>
              <a:t>0</a:t>
            </a:r>
            <a:endParaRPr lang="en-IE" sz="1600" b="1" dirty="0">
              <a:solidFill>
                <a:srgbClr val="7030A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 flipH="1">
            <a:off x="2776433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IE" sz="1600" b="1" dirty="0" smtClean="0">
                <a:solidFill>
                  <a:srgbClr val="0070C0"/>
                </a:solidFill>
              </a:rPr>
              <a:t>1</a:t>
            </a:r>
            <a:endParaRPr lang="en-IE" sz="1600" b="1" dirty="0">
              <a:solidFill>
                <a:srgbClr val="0070C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 flipH="1">
            <a:off x="3587913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E" sz="1600" b="1" dirty="0" smtClean="0">
                <a:solidFill>
                  <a:srgbClr val="C00000"/>
                </a:solidFill>
              </a:rPr>
              <a:t>0</a:t>
            </a:r>
            <a:endParaRPr lang="en-IE" sz="1600" b="1" dirty="0">
              <a:solidFill>
                <a:srgbClr val="C0000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 flipH="1">
            <a:off x="3853520" y="3981665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sz="1600" b="1" dirty="0" smtClean="0">
                <a:solidFill>
                  <a:srgbClr val="7030A0"/>
                </a:solidFill>
              </a:rPr>
              <a:t>1</a:t>
            </a:r>
            <a:endParaRPr lang="en-IE" sz="1600" b="1" dirty="0">
              <a:solidFill>
                <a:srgbClr val="7030A0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 flipH="1">
            <a:off x="4117755" y="5341575"/>
            <a:ext cx="28886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IE" sz="1600" b="1" dirty="0" smtClean="0">
                <a:solidFill>
                  <a:srgbClr val="0070C0"/>
                </a:solidFill>
              </a:rPr>
              <a:t>0</a:t>
            </a:r>
            <a:endParaRPr lang="en-IE" sz="1600" b="1" dirty="0">
              <a:solidFill>
                <a:srgbClr val="0070C0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 flipH="1">
            <a:off x="6275394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E" sz="1600" b="1" dirty="0" smtClean="0">
                <a:solidFill>
                  <a:srgbClr val="C00000"/>
                </a:solidFill>
              </a:rPr>
              <a:t>1</a:t>
            </a:r>
            <a:endParaRPr lang="en-IE" sz="1600" b="1" dirty="0">
              <a:solidFill>
                <a:srgbClr val="C00000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 flipH="1">
            <a:off x="6542234" y="3981665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sz="1600" b="1" dirty="0" smtClean="0">
                <a:solidFill>
                  <a:srgbClr val="7030A0"/>
                </a:solidFill>
              </a:rPr>
              <a:t>0</a:t>
            </a:r>
            <a:endParaRPr lang="en-IE" sz="1600" b="1" dirty="0">
              <a:solidFill>
                <a:srgbClr val="7030A0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 flipH="1">
            <a:off x="6810563" y="5341575"/>
            <a:ext cx="28886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IE" sz="1600" b="1" dirty="0" smtClean="0">
                <a:solidFill>
                  <a:srgbClr val="0070C0"/>
                </a:solidFill>
              </a:rPr>
              <a:t>0</a:t>
            </a:r>
            <a:endParaRPr lang="en-IE" sz="1600" b="1" dirty="0">
              <a:solidFill>
                <a:srgbClr val="0070C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 flipH="1">
            <a:off x="4918519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E" sz="1600" b="1" dirty="0" smtClean="0">
                <a:solidFill>
                  <a:srgbClr val="C00000"/>
                </a:solidFill>
              </a:rPr>
              <a:t>1</a:t>
            </a:r>
            <a:endParaRPr lang="en-IE" sz="1600" b="1" dirty="0">
              <a:solidFill>
                <a:srgbClr val="C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 flipH="1">
            <a:off x="5197877" y="3981665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sz="1600" b="1" dirty="0" smtClean="0">
                <a:solidFill>
                  <a:srgbClr val="7030A0"/>
                </a:solidFill>
              </a:rPr>
              <a:t>1</a:t>
            </a:r>
            <a:endParaRPr lang="en-IE" sz="1600" b="1" dirty="0">
              <a:solidFill>
                <a:srgbClr val="7030A0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 flipH="1">
            <a:off x="5469074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IE" sz="1600" b="1" dirty="0" smtClean="0">
                <a:solidFill>
                  <a:srgbClr val="0070C0"/>
                </a:solidFill>
              </a:rPr>
              <a:t>1</a:t>
            </a:r>
            <a:endParaRPr lang="en-IE" sz="1600" b="1" dirty="0">
              <a:solidFill>
                <a:srgbClr val="0070C0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 flipH="1">
            <a:off x="7619185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E" sz="1600" b="1" dirty="0" smtClean="0">
                <a:solidFill>
                  <a:srgbClr val="C00000"/>
                </a:solidFill>
              </a:rPr>
              <a:t>1</a:t>
            </a:r>
            <a:endParaRPr lang="en-IE" sz="1600" b="1" dirty="0">
              <a:solidFill>
                <a:srgbClr val="C0000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 flipH="1">
            <a:off x="7886591" y="3981665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sz="1600" b="1" dirty="0" smtClean="0">
                <a:solidFill>
                  <a:srgbClr val="7030A0"/>
                </a:solidFill>
              </a:rPr>
              <a:t>0</a:t>
            </a:r>
            <a:endParaRPr lang="en-IE" sz="1600" b="1" dirty="0">
              <a:solidFill>
                <a:srgbClr val="7030A0"/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 flipH="1">
            <a:off x="8150396" y="5341575"/>
            <a:ext cx="28886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IE" sz="1600" b="1" dirty="0" smtClean="0">
                <a:solidFill>
                  <a:srgbClr val="0070C0"/>
                </a:solidFill>
              </a:rPr>
              <a:t>1</a:t>
            </a:r>
            <a:endParaRPr lang="en-IE" sz="1600" b="1" dirty="0">
              <a:solidFill>
                <a:srgbClr val="0070C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 flipH="1">
            <a:off x="8967321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E" sz="1600" b="1" dirty="0" smtClean="0">
                <a:solidFill>
                  <a:srgbClr val="C00000"/>
                </a:solidFill>
              </a:rPr>
              <a:t>1</a:t>
            </a:r>
            <a:endParaRPr lang="en-IE" sz="1600" b="1" dirty="0">
              <a:solidFill>
                <a:srgbClr val="C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 flipH="1">
            <a:off x="9230948" y="3981665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sz="1600" b="1" dirty="0" smtClean="0">
                <a:solidFill>
                  <a:srgbClr val="7030A0"/>
                </a:solidFill>
              </a:rPr>
              <a:t>1</a:t>
            </a:r>
            <a:endParaRPr lang="en-IE" sz="1600" b="1" dirty="0">
              <a:solidFill>
                <a:srgbClr val="7030A0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 flipH="1">
            <a:off x="9498618" y="5341575"/>
            <a:ext cx="28886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IE" sz="1600" b="1" dirty="0" smtClean="0">
                <a:solidFill>
                  <a:srgbClr val="0070C0"/>
                </a:solidFill>
              </a:rPr>
              <a:t>0</a:t>
            </a:r>
            <a:endParaRPr lang="en-IE" sz="1600" b="1" dirty="0">
              <a:solidFill>
                <a:srgbClr val="0070C0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 flipH="1">
            <a:off x="10307205" y="5341575"/>
            <a:ext cx="2888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E" sz="1600" b="1" dirty="0" smtClean="0">
                <a:solidFill>
                  <a:srgbClr val="C00000"/>
                </a:solidFill>
              </a:rPr>
              <a:t>0</a:t>
            </a:r>
            <a:endParaRPr lang="en-IE" sz="1600" b="1" dirty="0">
              <a:solidFill>
                <a:srgbClr val="C00000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 flipH="1">
            <a:off x="10575305" y="3981665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E" sz="1600" b="1" dirty="0" smtClean="0">
                <a:solidFill>
                  <a:srgbClr val="7030A0"/>
                </a:solidFill>
              </a:rPr>
              <a:t>1</a:t>
            </a:r>
            <a:endParaRPr lang="en-IE" sz="1600" b="1" dirty="0">
              <a:solidFill>
                <a:srgbClr val="7030A0"/>
              </a:solidFill>
            </a:endParaRPr>
          </a:p>
        </p:txBody>
      </p:sp>
      <p:sp>
        <p:nvSpPr>
          <p:cNvPr id="257" name="TextBox 256"/>
          <p:cNvSpPr txBox="1"/>
          <p:nvPr/>
        </p:nvSpPr>
        <p:spPr>
          <a:xfrm flipH="1">
            <a:off x="1850170" y="4520613"/>
            <a:ext cx="28886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1600" b="1" dirty="0" smtClean="0">
                <a:solidFill>
                  <a:srgbClr val="00B050"/>
                </a:solidFill>
              </a:rPr>
              <a:t>1</a:t>
            </a:r>
            <a:endParaRPr lang="en-IE" sz="1600" b="1" dirty="0">
              <a:solidFill>
                <a:srgbClr val="00B050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 flipH="1">
            <a:off x="10846892" y="5341575"/>
            <a:ext cx="28886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IE" sz="1600" b="1" dirty="0" smtClean="0">
                <a:solidFill>
                  <a:srgbClr val="0070C0"/>
                </a:solidFill>
              </a:rPr>
              <a:t>1</a:t>
            </a:r>
            <a:endParaRPr lang="en-IE" sz="1600" b="1" dirty="0">
              <a:solidFill>
                <a:srgbClr val="0070C0"/>
              </a:solidFill>
            </a:endParaRPr>
          </a:p>
        </p:txBody>
      </p:sp>
      <p:sp>
        <p:nvSpPr>
          <p:cNvPr id="259" name="TextBox 258"/>
          <p:cNvSpPr txBox="1"/>
          <p:nvPr/>
        </p:nvSpPr>
        <p:spPr>
          <a:xfrm flipH="1">
            <a:off x="4541968" y="4520613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1600" b="1" dirty="0" smtClean="0">
                <a:solidFill>
                  <a:srgbClr val="00B050"/>
                </a:solidFill>
              </a:rPr>
              <a:t>1</a:t>
            </a:r>
            <a:endParaRPr lang="en-IE" sz="1600" b="1" dirty="0">
              <a:solidFill>
                <a:srgbClr val="00B050"/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 flipH="1">
            <a:off x="5887866" y="4520613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1600" b="1" dirty="0" smtClean="0">
                <a:solidFill>
                  <a:srgbClr val="00B050"/>
                </a:solidFill>
              </a:rPr>
              <a:t>1</a:t>
            </a:r>
            <a:endParaRPr lang="en-IE" sz="1600" b="1" dirty="0">
              <a:solidFill>
                <a:srgbClr val="00B05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 flipH="1">
            <a:off x="7233764" y="4520613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1600" b="1" dirty="0" smtClean="0">
                <a:solidFill>
                  <a:srgbClr val="00B050"/>
                </a:solidFill>
              </a:rPr>
              <a:t>1</a:t>
            </a:r>
            <a:endParaRPr lang="en-IE" sz="1600" b="1" dirty="0">
              <a:solidFill>
                <a:srgbClr val="00B050"/>
              </a:solidFill>
            </a:endParaRPr>
          </a:p>
        </p:txBody>
      </p:sp>
      <p:sp>
        <p:nvSpPr>
          <p:cNvPr id="262" name="TextBox 261"/>
          <p:cNvSpPr txBox="1"/>
          <p:nvPr/>
        </p:nvSpPr>
        <p:spPr>
          <a:xfrm flipH="1">
            <a:off x="8579662" y="4520613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1600" b="1" dirty="0" smtClean="0">
                <a:solidFill>
                  <a:srgbClr val="00B050"/>
                </a:solidFill>
              </a:rPr>
              <a:t>0</a:t>
            </a:r>
            <a:endParaRPr lang="en-IE" sz="1600" b="1" dirty="0">
              <a:solidFill>
                <a:srgbClr val="00B050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 flipH="1">
            <a:off x="9925560" y="4520613"/>
            <a:ext cx="28886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1600" b="1" dirty="0" smtClean="0">
                <a:solidFill>
                  <a:srgbClr val="00B050"/>
                </a:solidFill>
              </a:rPr>
              <a:t>0</a:t>
            </a:r>
            <a:endParaRPr lang="en-IE" sz="1600" b="1" dirty="0">
              <a:solidFill>
                <a:srgbClr val="00B050"/>
              </a:solidFill>
            </a:endParaRPr>
          </a:p>
        </p:txBody>
      </p:sp>
      <p:sp>
        <p:nvSpPr>
          <p:cNvPr id="258" name="TextBox 257"/>
          <p:cNvSpPr txBox="1"/>
          <p:nvPr/>
        </p:nvSpPr>
        <p:spPr>
          <a:xfrm flipH="1">
            <a:off x="3196069" y="4520613"/>
            <a:ext cx="2888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1600" b="1" dirty="0" smtClean="0">
                <a:solidFill>
                  <a:srgbClr val="00B050"/>
                </a:solidFill>
              </a:rPr>
              <a:t>0</a:t>
            </a:r>
            <a:endParaRPr lang="en-IE" sz="1600" b="1" dirty="0">
              <a:solidFill>
                <a:srgbClr val="00B050"/>
              </a:solidFill>
            </a:endParaRPr>
          </a:p>
        </p:txBody>
      </p:sp>
      <p:sp>
        <p:nvSpPr>
          <p:cNvPr id="256" name="TextBox 255"/>
          <p:cNvSpPr txBox="1"/>
          <p:nvPr/>
        </p:nvSpPr>
        <p:spPr>
          <a:xfrm flipH="1">
            <a:off x="193601" y="4662766"/>
            <a:ext cx="28886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E" sz="1600" b="1" dirty="0" smtClean="0">
                <a:solidFill>
                  <a:srgbClr val="00B050"/>
                </a:solidFill>
              </a:rPr>
              <a:t>1</a:t>
            </a:r>
            <a:endParaRPr lang="en-IE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3" grpId="0"/>
      <p:bldP spid="118" grpId="0"/>
      <p:bldP spid="25" grpId="0"/>
      <p:bldP spid="130" grpId="0"/>
      <p:bldP spid="131" grpId="0"/>
      <p:bldP spid="134" grpId="0"/>
      <p:bldP spid="147" grpId="0"/>
      <p:bldP spid="148" grpId="0"/>
      <p:bldP spid="151" grpId="0"/>
      <p:bldP spid="164" grpId="0"/>
      <p:bldP spid="165" grpId="0"/>
      <p:bldP spid="168" grpId="0"/>
      <p:bldP spid="181" grpId="0"/>
      <p:bldP spid="182" grpId="0"/>
      <p:bldP spid="185" grpId="0"/>
      <p:bldP spid="198" grpId="0"/>
      <p:bldP spid="199" grpId="0"/>
      <p:bldP spid="202" grpId="0"/>
      <p:bldP spid="215" grpId="0"/>
      <p:bldP spid="216" grpId="0"/>
      <p:bldP spid="219" grpId="0"/>
      <p:bldP spid="232" grpId="0"/>
      <p:bldP spid="233" grpId="0"/>
      <p:bldP spid="257" grpId="0"/>
      <p:bldP spid="236" grpId="0"/>
      <p:bldP spid="259" grpId="0"/>
      <p:bldP spid="260" grpId="0"/>
      <p:bldP spid="261" grpId="0"/>
      <p:bldP spid="262" grpId="0"/>
      <p:bldP spid="263" grpId="0"/>
      <p:bldP spid="258" grpId="0"/>
      <p:bldP spid="2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7188719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Run synthesis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40</a:t>
            </a:fld>
            <a:endParaRPr lang="en-IE"/>
          </a:p>
        </p:txBody>
      </p:sp>
      <p:sp>
        <p:nvSpPr>
          <p:cNvPr id="8" name="Rounded Rectangle 7"/>
          <p:cNvSpPr/>
          <p:nvPr/>
        </p:nvSpPr>
        <p:spPr>
          <a:xfrm>
            <a:off x="1062904" y="5103844"/>
            <a:ext cx="621517" cy="222135"/>
          </a:xfrm>
          <a:prstGeom prst="roundRect">
            <a:avLst>
              <a:gd name="adj" fmla="val 619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537619"/>
            <a:ext cx="38862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11"/>
          <p:cNvSpPr/>
          <p:nvPr/>
        </p:nvSpPr>
        <p:spPr>
          <a:xfrm>
            <a:off x="9718019" y="5200051"/>
            <a:ext cx="797582" cy="249027"/>
          </a:xfrm>
          <a:prstGeom prst="roundRect">
            <a:avLst>
              <a:gd name="adj" fmla="val 619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8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1142" y="1690688"/>
            <a:ext cx="766265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6657"/>
            <a:ext cx="27241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Open synthesized design device layout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41</a:t>
            </a:fld>
            <a:endParaRPr lang="en-IE" dirty="0"/>
          </a:p>
        </p:txBody>
      </p:sp>
      <p:sp>
        <p:nvSpPr>
          <p:cNvPr id="8" name="Rounded Rectangle 7"/>
          <p:cNvSpPr/>
          <p:nvPr/>
        </p:nvSpPr>
        <p:spPr>
          <a:xfrm>
            <a:off x="1112083" y="3860326"/>
            <a:ext cx="1721058" cy="284813"/>
          </a:xfrm>
          <a:prstGeom prst="roundRect">
            <a:avLst>
              <a:gd name="adj" fmla="val 619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1656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Tools menu: Edit device properties</a:t>
            </a:r>
            <a:endParaRPr lang="en-I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49805" cy="435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30" y="1690688"/>
            <a:ext cx="5249805" cy="435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4355578" y="2561609"/>
            <a:ext cx="816029" cy="18159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ounded Rectangle 7"/>
          <p:cNvSpPr/>
          <p:nvPr/>
        </p:nvSpPr>
        <p:spPr>
          <a:xfrm>
            <a:off x="9300597" y="2776408"/>
            <a:ext cx="694303" cy="18269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295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644952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Edit device properties</a:t>
            </a:r>
            <a:endParaRPr lang="en-IE" dirty="0"/>
          </a:p>
        </p:txBody>
      </p:sp>
      <p:sp>
        <p:nvSpPr>
          <p:cNvPr id="7" name="Oval 6"/>
          <p:cNvSpPr/>
          <p:nvPr/>
        </p:nvSpPr>
        <p:spPr>
          <a:xfrm>
            <a:off x="3727025" y="5496913"/>
            <a:ext cx="995423" cy="2546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>
            <a:off x="7216281" y="5439569"/>
            <a:ext cx="3689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Serial Peripheral Interface </a:t>
            </a:r>
            <a:r>
              <a:rPr lang="en-IE" dirty="0" smtClean="0"/>
              <a:t>BUS - quad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238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9689"/>
            <a:ext cx="756613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Run implementation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44</a:t>
            </a:fld>
            <a:endParaRPr lang="en-IE"/>
          </a:p>
        </p:txBody>
      </p:sp>
      <p:sp>
        <p:nvSpPr>
          <p:cNvPr id="8" name="Rounded Rectangle 7"/>
          <p:cNvSpPr/>
          <p:nvPr/>
        </p:nvSpPr>
        <p:spPr>
          <a:xfrm>
            <a:off x="1073154" y="5838403"/>
            <a:ext cx="799260" cy="1999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0" y="2601371"/>
            <a:ext cx="352425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9836757" y="5065815"/>
            <a:ext cx="709492" cy="3078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280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Implemented design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45</a:t>
            </a:fld>
            <a:endParaRPr lang="en-I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990" y="1825625"/>
            <a:ext cx="7182019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4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6093669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Bitstream settings</a:t>
            </a:r>
            <a:endParaRPr lang="en-IE" dirty="0"/>
          </a:p>
        </p:txBody>
      </p:sp>
      <p:sp>
        <p:nvSpPr>
          <p:cNvPr id="5" name="Rounded Rectangle 4"/>
          <p:cNvSpPr/>
          <p:nvPr/>
        </p:nvSpPr>
        <p:spPr>
          <a:xfrm>
            <a:off x="1033257" y="5511508"/>
            <a:ext cx="686578" cy="1646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46</a:t>
            </a:fld>
            <a:endParaRPr lang="en-I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86" y="2118827"/>
            <a:ext cx="4126832" cy="3809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8300933" y="3382873"/>
            <a:ext cx="3108158" cy="2400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99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Generate </a:t>
            </a:r>
            <a:r>
              <a:rPr lang="en-IE" dirty="0" smtClean="0"/>
              <a:t>bitstream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440" y="1989000"/>
            <a:ext cx="356388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47</a:t>
            </a:fld>
            <a:endParaRPr lang="en-IE"/>
          </a:p>
        </p:txBody>
      </p:sp>
      <p:sp>
        <p:nvSpPr>
          <p:cNvPr id="8" name="Rounded Rectangle 7"/>
          <p:cNvSpPr/>
          <p:nvPr/>
        </p:nvSpPr>
        <p:spPr>
          <a:xfrm>
            <a:off x="3796747" y="4509958"/>
            <a:ext cx="703398" cy="2409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760" y="2019300"/>
            <a:ext cx="33528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7388086" y="3449941"/>
            <a:ext cx="1636644" cy="21986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0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Basys3 board: configure pins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2539206"/>
            <a:ext cx="853440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48</a:t>
            </a:fld>
            <a:endParaRPr lang="en-IE"/>
          </a:p>
        </p:txBody>
      </p:sp>
      <p:sp>
        <p:nvSpPr>
          <p:cNvPr id="5" name="Rounded Rectangle 4"/>
          <p:cNvSpPr/>
          <p:nvPr/>
        </p:nvSpPr>
        <p:spPr>
          <a:xfrm>
            <a:off x="6944138" y="4123535"/>
            <a:ext cx="2219739" cy="2496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37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Basys3 board: configure </a:t>
            </a:r>
            <a:r>
              <a:rPr lang="en-IE" dirty="0" smtClean="0"/>
              <a:t>pins</a:t>
            </a:r>
            <a:endParaRPr lang="en-IE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014" y="1690688"/>
            <a:ext cx="9053971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8833379" y="4545240"/>
            <a:ext cx="1602708" cy="56715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49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7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Learning Objectives</a:t>
            </a:r>
            <a:endParaRPr lang="en-I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5</a:t>
            </a:fld>
            <a:endParaRPr lang="en-I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199" y="1825625"/>
            <a:ext cx="10618177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IE" sz="2400" dirty="0" smtClean="0"/>
              <a:t>The objective of this laboratory, is to: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IE" sz="2400" dirty="0" smtClean="0"/>
              <a:t>Import: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lphaLcParenR"/>
            </a:pPr>
            <a:r>
              <a:rPr lang="en-IE" dirty="0" smtClean="0"/>
              <a:t>VHDL </a:t>
            </a:r>
            <a:r>
              <a:rPr lang="en-IE" dirty="0"/>
              <a:t>behavioural design source code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lphaLcParenR"/>
            </a:pPr>
            <a:r>
              <a:rPr lang="en-IE" dirty="0" smtClean="0"/>
              <a:t>VHDL </a:t>
            </a:r>
            <a:r>
              <a:rPr lang="en-IE" dirty="0"/>
              <a:t>library source code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lphaLcParenR"/>
            </a:pPr>
            <a:r>
              <a:rPr lang="en-IE" dirty="0" smtClean="0"/>
              <a:t>A VHDL simulation (</a:t>
            </a:r>
            <a:r>
              <a:rPr lang="en-IE" dirty="0" err="1" smtClean="0"/>
              <a:t>Testbench</a:t>
            </a:r>
            <a:r>
              <a:rPr lang="en-IE" dirty="0" smtClean="0"/>
              <a:t>) code to test the design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IE" sz="2400" dirty="0" smtClean="0"/>
              <a:t>Implement the design on the </a:t>
            </a:r>
            <a:r>
              <a:rPr lang="en-IE" sz="2400" dirty="0"/>
              <a:t>Artix-7 FPGA via the Basys3 </a:t>
            </a:r>
            <a:r>
              <a:rPr lang="en-IE" sz="2400" dirty="0" smtClean="0"/>
              <a:t>development board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GB" sz="2400" dirty="0" smtClean="0"/>
              <a:t>Apply </a:t>
            </a:r>
            <a:r>
              <a:rPr lang="en-GB" sz="2400" dirty="0"/>
              <a:t>signals </a:t>
            </a:r>
            <a:r>
              <a:rPr lang="en-GB" sz="2400" dirty="0" smtClean="0"/>
              <a:t>to </a:t>
            </a:r>
            <a:r>
              <a:rPr lang="en-GB" sz="2400" dirty="0"/>
              <a:t>the board switches to confirm that </a:t>
            </a:r>
            <a:r>
              <a:rPr lang="en-GB" sz="2400" dirty="0" smtClean="0"/>
              <a:t>the design </a:t>
            </a:r>
            <a:r>
              <a:rPr lang="en-GB" sz="2400" dirty="0"/>
              <a:t>works as </a:t>
            </a:r>
            <a:r>
              <a:rPr lang="en-GB" sz="2400" dirty="0" smtClean="0"/>
              <a:t>planned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3371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200"/>
            <a:ext cx="658370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Basys3 board: configure pin 10 </a:t>
            </a:r>
            <a:r>
              <a:rPr lang="en-IE" dirty="0"/>
              <a:t>and </a:t>
            </a:r>
            <a:r>
              <a:rPr lang="en-IE" b="1" dirty="0"/>
              <a:t>power on</a:t>
            </a:r>
            <a:endParaRPr lang="en-IE" dirty="0"/>
          </a:p>
        </p:txBody>
      </p:sp>
      <p:sp>
        <p:nvSpPr>
          <p:cNvPr id="5" name="Oval 4"/>
          <p:cNvSpPr/>
          <p:nvPr/>
        </p:nvSpPr>
        <p:spPr>
          <a:xfrm>
            <a:off x="5485896" y="2219650"/>
            <a:ext cx="416688" cy="3730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50</a:t>
            </a:fld>
            <a:endParaRPr lang="en-IE"/>
          </a:p>
        </p:txBody>
      </p:sp>
      <p:sp>
        <p:nvSpPr>
          <p:cNvPr id="8" name="Line Callout 1 7"/>
          <p:cNvSpPr/>
          <p:nvPr/>
        </p:nvSpPr>
        <p:spPr>
          <a:xfrm>
            <a:off x="7839075" y="2422907"/>
            <a:ext cx="3514726" cy="1550521"/>
          </a:xfrm>
          <a:prstGeom prst="borderCallout1">
            <a:avLst>
              <a:gd name="adj1" fmla="val 51950"/>
              <a:gd name="adj2" fmla="val -515"/>
              <a:gd name="adj3" fmla="val 61156"/>
              <a:gd name="adj4" fmla="val -57972"/>
            </a:avLst>
          </a:pr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7839075" y="2459504"/>
            <a:ext cx="35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To select the JTAG setting, place jumper on middle pair of the four pins.</a:t>
            </a:r>
          </a:p>
          <a:p>
            <a:pPr algn="ctr"/>
            <a:r>
              <a:rPr lang="en-IE" dirty="0" smtClean="0"/>
              <a:t>(Note: QSPI setting is illustrated)</a:t>
            </a:r>
            <a:endParaRPr lang="en-IE" dirty="0"/>
          </a:p>
        </p:txBody>
      </p:sp>
      <p:grpSp>
        <p:nvGrpSpPr>
          <p:cNvPr id="18" name="Group 17"/>
          <p:cNvGrpSpPr/>
          <p:nvPr/>
        </p:nvGrpSpPr>
        <p:grpSpPr>
          <a:xfrm>
            <a:off x="8657733" y="4327363"/>
            <a:ext cx="1877408" cy="1675051"/>
            <a:chOff x="8426900" y="4327363"/>
            <a:chExt cx="1877408" cy="1675051"/>
          </a:xfrm>
        </p:grpSpPr>
        <p:sp>
          <p:nvSpPr>
            <p:cNvPr id="4" name="Rectangle 3"/>
            <p:cNvSpPr/>
            <p:nvPr/>
          </p:nvSpPr>
          <p:spPr>
            <a:xfrm>
              <a:off x="8888566" y="4327363"/>
              <a:ext cx="873940" cy="16750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199536" y="4489203"/>
              <a:ext cx="252000" cy="25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99536" y="4862785"/>
              <a:ext cx="252000" cy="25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99536" y="5236367"/>
              <a:ext cx="252000" cy="25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99536" y="5609950"/>
              <a:ext cx="252000" cy="25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42643" y="4791306"/>
              <a:ext cx="461665" cy="7471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wrap="square" rtlCol="0" anchor="ctr">
              <a:spAutoFit/>
            </a:bodyPr>
            <a:lstStyle/>
            <a:p>
              <a:pPr algn="ctr"/>
              <a:r>
                <a:rPr lang="en-IE" b="1" dirty="0" smtClean="0"/>
                <a:t>MODE</a:t>
              </a:r>
              <a:endParaRPr lang="en-IE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101332" y="4791306"/>
              <a:ext cx="448407" cy="747164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26900" y="4787132"/>
              <a:ext cx="461665" cy="747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wrap="square" rtlCol="0" anchor="ctr">
              <a:spAutoFit/>
            </a:bodyPr>
            <a:lstStyle/>
            <a:p>
              <a:pPr algn="ctr"/>
              <a:r>
                <a:rPr lang="en-IE" b="1" dirty="0" smtClean="0"/>
                <a:t>JP1</a:t>
              </a:r>
              <a:endParaRPr lang="en-IE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06889" y="4327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/>
                <a:t>1</a:t>
              </a:r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2507"/>
            <a:ext cx="7574149" cy="4351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775" y="3002653"/>
            <a:ext cx="286702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Open target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51</a:t>
            </a:fld>
            <a:endParaRPr lang="en-IE"/>
          </a:p>
        </p:txBody>
      </p:sp>
      <p:sp>
        <p:nvSpPr>
          <p:cNvPr id="6" name="Rounded Rectangle 5"/>
          <p:cNvSpPr/>
          <p:nvPr/>
        </p:nvSpPr>
        <p:spPr>
          <a:xfrm>
            <a:off x="1564093" y="5979071"/>
            <a:ext cx="945715" cy="19584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ounded Rectangle 7"/>
          <p:cNvSpPr/>
          <p:nvPr/>
        </p:nvSpPr>
        <p:spPr>
          <a:xfrm>
            <a:off x="9659788" y="4483769"/>
            <a:ext cx="1694012" cy="2619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85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Open hardware target</a:t>
            </a:r>
            <a:endParaRPr lang="en-I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1825200"/>
            <a:ext cx="5047452" cy="41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52</a:t>
            </a:fld>
            <a:endParaRPr lang="en-I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348" y="1825200"/>
            <a:ext cx="5047452" cy="41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8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Open hardware target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200"/>
            <a:ext cx="5047452" cy="41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53</a:t>
            </a:fld>
            <a:endParaRPr lang="en-I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347" y="1825200"/>
            <a:ext cx="5047453" cy="41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2387648" y="2874386"/>
            <a:ext cx="1102897" cy="1853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778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925" y="1825625"/>
            <a:ext cx="7574149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Program device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54</a:t>
            </a:fld>
            <a:endParaRPr lang="en-IE"/>
          </a:p>
        </p:txBody>
      </p:sp>
      <p:sp>
        <p:nvSpPr>
          <p:cNvPr id="8" name="Rounded Rectangle 7"/>
          <p:cNvSpPr/>
          <p:nvPr/>
        </p:nvSpPr>
        <p:spPr>
          <a:xfrm>
            <a:off x="3144323" y="5838387"/>
            <a:ext cx="737654" cy="1794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83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Write Bitstream </a:t>
            </a:r>
            <a:r>
              <a:rPr lang="en-IE" dirty="0" smtClean="0"/>
              <a:t>(.bit file) to </a:t>
            </a:r>
            <a:r>
              <a:rPr lang="en-IE" dirty="0"/>
              <a:t>device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55</a:t>
            </a:fld>
            <a:endParaRPr lang="en-I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875" y="2882106"/>
            <a:ext cx="5810250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7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Does the programme work properly?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2400" dirty="0" smtClean="0"/>
              <a:t>Report:</a:t>
            </a:r>
            <a:endParaRPr lang="en-IE" sz="2400" dirty="0"/>
          </a:p>
          <a:p>
            <a:pPr>
              <a:lnSpc>
                <a:spcPct val="150000"/>
              </a:lnSpc>
            </a:pPr>
            <a:r>
              <a:rPr lang="en-IE" sz="2400" dirty="0"/>
              <a:t>Apply signals </a:t>
            </a:r>
            <a:r>
              <a:rPr lang="en-IE" sz="2400" dirty="0" smtClean="0"/>
              <a:t>via switches [SW15 - SW0] to verify that the planned design works</a:t>
            </a:r>
          </a:p>
          <a:p>
            <a:pPr>
              <a:lnSpc>
                <a:spcPct val="150000"/>
              </a:lnSpc>
            </a:pPr>
            <a:r>
              <a:rPr lang="en-IE" sz="2400" dirty="0" smtClean="0"/>
              <a:t>Use a photograph to illustrate the LEDs for the amended testbench sequence</a:t>
            </a:r>
          </a:p>
          <a:p>
            <a:pPr lvl="1">
              <a:lnSpc>
                <a:spcPct val="150000"/>
              </a:lnSpc>
            </a:pPr>
            <a:r>
              <a:rPr lang="en-IE" dirty="0" smtClean="0"/>
              <a:t>Label your selected switch configurations in your report </a:t>
            </a:r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n-IE" sz="2400" dirty="0" smtClean="0"/>
              <a:t>How does </a:t>
            </a:r>
            <a:r>
              <a:rPr lang="en-IE" dirty="0" err="1"/>
              <a:t>c</a:t>
            </a:r>
            <a:r>
              <a:rPr lang="en-IE" baseline="-25000" dirty="0" err="1"/>
              <a:t>in</a:t>
            </a:r>
            <a:r>
              <a:rPr lang="en-IE" dirty="0"/>
              <a:t> = </a:t>
            </a:r>
            <a:r>
              <a:rPr lang="en-IE" dirty="0" smtClean="0"/>
              <a:t>1 </a:t>
            </a:r>
            <a:r>
              <a:rPr lang="en-IE" sz="2400" dirty="0" smtClean="0"/>
              <a:t>change the result? </a:t>
            </a:r>
            <a:r>
              <a:rPr lang="en-IE" dirty="0"/>
              <a:t>Use the Right Button </a:t>
            </a:r>
            <a:r>
              <a:rPr lang="en-IE" dirty="0" smtClean="0"/>
              <a:t>BNTR (T17) to test it </a:t>
            </a:r>
            <a:endParaRPr lang="en-IE" sz="2400" dirty="0" smtClean="0"/>
          </a:p>
          <a:p>
            <a:pPr lvl="1">
              <a:lnSpc>
                <a:spcPct val="150000"/>
              </a:lnSpc>
            </a:pPr>
            <a:r>
              <a:rPr lang="en-IE" dirty="0" smtClean="0"/>
              <a:t>Add a photograph with </a:t>
            </a:r>
            <a:r>
              <a:rPr lang="en-IE" dirty="0" err="1" smtClean="0"/>
              <a:t>c</a:t>
            </a:r>
            <a:r>
              <a:rPr lang="en-IE" baseline="-25000" dirty="0" err="1" smtClean="0"/>
              <a:t>in</a:t>
            </a:r>
            <a:r>
              <a:rPr lang="en-IE" dirty="0" smtClean="0"/>
              <a:t>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56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34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Completing your report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dirty="0" smtClean="0"/>
              <a:t>Upload your report to Brightspace</a:t>
            </a:r>
          </a:p>
          <a:p>
            <a:pPr>
              <a:lnSpc>
                <a:spcPct val="150000"/>
              </a:lnSpc>
            </a:pPr>
            <a:r>
              <a:rPr lang="en-IE" sz="2400" dirty="0" smtClean="0"/>
              <a:t>Open Windows Explorer and create a </a:t>
            </a:r>
            <a:r>
              <a:rPr lang="en-IE" sz="2400" dirty="0"/>
              <a:t>compression </a:t>
            </a:r>
            <a:r>
              <a:rPr lang="en-IE" sz="2400" dirty="0" smtClean="0"/>
              <a:t>data file </a:t>
            </a:r>
            <a:r>
              <a:rPr lang="en-IE" sz="2400" dirty="0"/>
              <a:t>of </a:t>
            </a:r>
            <a:r>
              <a:rPr lang="en-IE" sz="2400" dirty="0" smtClean="0"/>
              <a:t>your combinational </a:t>
            </a:r>
            <a:r>
              <a:rPr lang="en-IE" sz="2400" dirty="0"/>
              <a:t>logic </a:t>
            </a:r>
            <a:r>
              <a:rPr lang="en-IE" sz="2400" dirty="0" smtClean="0"/>
              <a:t>folder to produce EightBitAdder</a:t>
            </a:r>
            <a:r>
              <a:rPr lang="en-IE" sz="2400" b="1" i="1" dirty="0" smtClean="0"/>
              <a:t>.zip,</a:t>
            </a:r>
            <a:r>
              <a:rPr lang="en-IE" sz="2400" dirty="0" smtClean="0"/>
              <a:t> or </a:t>
            </a:r>
            <a:r>
              <a:rPr lang="en-IE" sz="2400" dirty="0" err="1"/>
              <a:t>EightBitAdder</a:t>
            </a:r>
            <a:r>
              <a:rPr lang="en-IE" sz="2400" b="1" i="1" dirty="0" err="1" smtClean="0"/>
              <a:t>.rar</a:t>
            </a:r>
            <a:endParaRPr lang="en-IE" sz="2400" b="1" i="1" dirty="0" smtClean="0"/>
          </a:p>
          <a:p>
            <a:pPr>
              <a:lnSpc>
                <a:spcPct val="150000"/>
              </a:lnSpc>
            </a:pPr>
            <a:r>
              <a:rPr lang="en-IE" sz="2400" dirty="0" smtClean="0"/>
              <a:t>Upload your compressed </a:t>
            </a:r>
            <a:r>
              <a:rPr lang="en-IE" sz="2400" b="1" i="1" dirty="0" smtClean="0"/>
              <a:t>.zip </a:t>
            </a:r>
            <a:r>
              <a:rPr lang="en-IE" sz="2400" dirty="0" smtClean="0"/>
              <a:t>or </a:t>
            </a:r>
            <a:r>
              <a:rPr lang="en-IE" sz="2400" b="1" i="1" dirty="0" smtClean="0"/>
              <a:t>.</a:t>
            </a:r>
            <a:r>
              <a:rPr lang="en-IE" sz="2400" b="1" i="1" dirty="0" err="1" smtClean="0"/>
              <a:t>rar</a:t>
            </a:r>
            <a:r>
              <a:rPr lang="en-IE" sz="2400" b="1" i="1" dirty="0" smtClean="0"/>
              <a:t> </a:t>
            </a:r>
            <a:r>
              <a:rPr lang="en-IE" sz="2400" dirty="0" smtClean="0"/>
              <a:t>file to Brightspace</a:t>
            </a:r>
            <a:endParaRPr lang="en-I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57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532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Download files from Brightspace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dirty="0" smtClean="0"/>
              <a:t>To </a:t>
            </a:r>
            <a:r>
              <a:rPr lang="en-IE" sz="2400" b="1" dirty="0" smtClean="0"/>
              <a:t>prepare</a:t>
            </a:r>
            <a:r>
              <a:rPr lang="en-IE" sz="2400" dirty="0" smtClean="0"/>
              <a:t> for the laboratory, download the following files from </a:t>
            </a:r>
            <a:r>
              <a:rPr lang="en-IE" sz="2400" dirty="0"/>
              <a:t>Brightspace </a:t>
            </a:r>
            <a:r>
              <a:rPr lang="en-IE" sz="2400" dirty="0" smtClean="0"/>
              <a:t>to your local workspace on the computer: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dirty="0" err="1" smtClean="0"/>
              <a:t>ByteAdd.vhd</a:t>
            </a:r>
            <a:endParaRPr lang="en-IE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dirty="0" err="1" smtClean="0"/>
              <a:t>XSE.vhd</a:t>
            </a:r>
            <a:endParaRPr lang="en-IE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dirty="0" err="1" smtClean="0"/>
              <a:t>ByteAdd_TB.vhd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1222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Create a new project</a:t>
            </a:r>
            <a:endParaRPr lang="en-I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34" y="2931746"/>
            <a:ext cx="2144839" cy="2238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07" y="1856232"/>
            <a:ext cx="5852160" cy="4389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1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Create a new project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8</a:t>
            </a:fld>
            <a:endParaRPr lang="en-IE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429" y="1825625"/>
            <a:ext cx="515714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66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807" y="1825625"/>
            <a:ext cx="516238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Create a project name and select the location</a:t>
            </a:r>
            <a:endParaRPr lang="en-IE" dirty="0"/>
          </a:p>
        </p:txBody>
      </p:sp>
      <p:sp>
        <p:nvSpPr>
          <p:cNvPr id="6" name="Rounded Rectangle 5"/>
          <p:cNvSpPr/>
          <p:nvPr/>
        </p:nvSpPr>
        <p:spPr>
          <a:xfrm>
            <a:off x="4321484" y="2690049"/>
            <a:ext cx="726537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43153-4698-4DF0-9EEC-A06D3F0A287D}" type="slidenum">
              <a:rPr lang="en-IE" smtClean="0"/>
              <a:t>9</a:t>
            </a:fld>
            <a:endParaRPr lang="en-IE" dirty="0"/>
          </a:p>
        </p:txBody>
      </p:sp>
      <p:sp>
        <p:nvSpPr>
          <p:cNvPr id="9" name="Rounded Rectangle 8"/>
          <p:cNvSpPr/>
          <p:nvPr/>
        </p:nvSpPr>
        <p:spPr>
          <a:xfrm>
            <a:off x="3663258" y="3142543"/>
            <a:ext cx="1384763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Rounded Rectangle 9"/>
          <p:cNvSpPr/>
          <p:nvPr/>
        </p:nvSpPr>
        <p:spPr>
          <a:xfrm>
            <a:off x="4684752" y="2916296"/>
            <a:ext cx="689548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026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67002498-21d2-4d77-92b2-383e1de293d3"/>
  <p:tag name="TPVERSION" val="8"/>
  <p:tag name="TPFULLVERSION" val="8.6.1.4"/>
  <p:tag name="PPTVERSION" val="16"/>
  <p:tag name="TPOS" val="2"/>
  <p:tag name="TPLASTSAVEVERSION" val="6.4 P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5163</TotalTime>
  <Words>1243</Words>
  <Application>Microsoft Office PowerPoint</Application>
  <PresentationFormat>Widescreen</PresentationFormat>
  <Paragraphs>330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Nirmala UI Semilight</vt:lpstr>
      <vt:lpstr>Times New Roman</vt:lpstr>
      <vt:lpstr>Office Theme</vt:lpstr>
      <vt:lpstr>Cascaded 8-Bit Adder</vt:lpstr>
      <vt:lpstr>Cascaded 8-Bit Adder</vt:lpstr>
      <vt:lpstr>1-Bit Adder</vt:lpstr>
      <vt:lpstr>Cascaded 8-Bit Adder</vt:lpstr>
      <vt:lpstr>Learning Objectives</vt:lpstr>
      <vt:lpstr>Download files from Brightspace</vt:lpstr>
      <vt:lpstr>Create a new project</vt:lpstr>
      <vt:lpstr>Create a new project</vt:lpstr>
      <vt:lpstr>Create a project name and select the location</vt:lpstr>
      <vt:lpstr>Select Register-Transfer Level (RTL) project</vt:lpstr>
      <vt:lpstr>Add source files</vt:lpstr>
      <vt:lpstr>Add downloaded ByteAdd.vhd source file</vt:lpstr>
      <vt:lpstr>Add source files</vt:lpstr>
      <vt:lpstr>IP will not be added this time</vt:lpstr>
      <vt:lpstr>A constraints (.cdx) file will be created later</vt:lpstr>
      <vt:lpstr>Select the Basys3 board type</vt:lpstr>
      <vt:lpstr>Note the project summary</vt:lpstr>
      <vt:lpstr>Design environment</vt:lpstr>
      <vt:lpstr>Some points about the ByteAdd module</vt:lpstr>
      <vt:lpstr>Add library of resources</vt:lpstr>
      <vt:lpstr>Add a library using “Add a design source”</vt:lpstr>
      <vt:lpstr>Select XSE.vhd</vt:lpstr>
      <vt:lpstr>Set the library as XSE.vhd</vt:lpstr>
      <vt:lpstr>Add a “testbench” simulation source file</vt:lpstr>
      <vt:lpstr>Add the ByteAdd_tb.vhd testbench file</vt:lpstr>
      <vt:lpstr>Add the ByteAdd_tb.vhd testbench file</vt:lpstr>
      <vt:lpstr>Limit the simulation runtime to 50 ns</vt:lpstr>
      <vt:lpstr>Run behavioural simulation</vt:lpstr>
      <vt:lpstr>Inspect simulation results</vt:lpstr>
      <vt:lpstr>Inspect simulation results</vt:lpstr>
      <vt:lpstr>Amend TestBench</vt:lpstr>
      <vt:lpstr>Complete the truth table for AddByte_TB</vt:lpstr>
      <vt:lpstr>Open Elaborated Design</vt:lpstr>
      <vt:lpstr>I/O Planning for Basys3 Package</vt:lpstr>
      <vt:lpstr>Select the I/O pins and  I/O standard</vt:lpstr>
      <vt:lpstr>Create a Contraints.xdc file</vt:lpstr>
      <vt:lpstr>Select RTL Netlist to view the schematic</vt:lpstr>
      <vt:lpstr>Inspect the RTL Schematic: open sub-circuits</vt:lpstr>
      <vt:lpstr>Inspect the RTL Schematic: open sub-circuits</vt:lpstr>
      <vt:lpstr>Run synthesis</vt:lpstr>
      <vt:lpstr>Open synthesized design device layout</vt:lpstr>
      <vt:lpstr>Tools menu: Edit device properties</vt:lpstr>
      <vt:lpstr>Edit device properties</vt:lpstr>
      <vt:lpstr>Run implementation</vt:lpstr>
      <vt:lpstr>Implemented design</vt:lpstr>
      <vt:lpstr>Bitstream settings</vt:lpstr>
      <vt:lpstr>Generate bitstream</vt:lpstr>
      <vt:lpstr>Basys3 board: configure pins</vt:lpstr>
      <vt:lpstr>Basys3 board: configure pins</vt:lpstr>
      <vt:lpstr>Basys3 board: configure pin 10 and power on</vt:lpstr>
      <vt:lpstr>Open target</vt:lpstr>
      <vt:lpstr>Open hardware target</vt:lpstr>
      <vt:lpstr>Open hardware target</vt:lpstr>
      <vt:lpstr>Program device</vt:lpstr>
      <vt:lpstr>Write Bitstream (.bit file) to device</vt:lpstr>
      <vt:lpstr>Does the programme work properly?</vt:lpstr>
      <vt:lpstr>Completing your report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Pádraig McEvoy</dc:creator>
  <cp:lastModifiedBy>Talha Tallat</cp:lastModifiedBy>
  <cp:revision>380</cp:revision>
  <cp:lastPrinted>2017-09-22T09:57:21Z</cp:lastPrinted>
  <dcterms:created xsi:type="dcterms:W3CDTF">2017-02-11T15:39:59Z</dcterms:created>
  <dcterms:modified xsi:type="dcterms:W3CDTF">2019-03-11T10:49:46Z</dcterms:modified>
</cp:coreProperties>
</file>